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0.xml" ContentType="application/vnd.openxmlformats-officedocument.presentationml.notesSlide+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notesSlides/notesSlide1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1.xml" ContentType="application/vnd.openxmlformats-officedocument.presentationml.tags+xml"/>
  <Override PartName="/ppt/notesSlides/notesSlide23.xml" ContentType="application/vnd.openxmlformats-officedocument.presentationml.notesSlide+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7"/>
  </p:notesMasterIdLst>
  <p:sldIdLst>
    <p:sldId id="475" r:id="rId3"/>
    <p:sldId id="258" r:id="rId4"/>
    <p:sldId id="496" r:id="rId5"/>
    <p:sldId id="291" r:id="rId6"/>
    <p:sldId id="500" r:id="rId7"/>
    <p:sldId id="479" r:id="rId8"/>
    <p:sldId id="502" r:id="rId9"/>
    <p:sldId id="512" r:id="rId10"/>
    <p:sldId id="513" r:id="rId11"/>
    <p:sldId id="514" r:id="rId12"/>
    <p:sldId id="519" r:id="rId13"/>
    <p:sldId id="520" r:id="rId14"/>
    <p:sldId id="521" r:id="rId15"/>
    <p:sldId id="522" r:id="rId16"/>
    <p:sldId id="523" r:id="rId17"/>
    <p:sldId id="524" r:id="rId18"/>
    <p:sldId id="525" r:id="rId19"/>
    <p:sldId id="530" r:id="rId20"/>
    <p:sldId id="531" r:id="rId21"/>
    <p:sldId id="532" r:id="rId22"/>
    <p:sldId id="533" r:id="rId23"/>
    <p:sldId id="501" r:id="rId24"/>
    <p:sldId id="490" r:id="rId25"/>
    <p:sldId id="321" r:id="rId26"/>
  </p:sldIdLst>
  <p:sldSz cx="12192000" cy="6858000"/>
  <p:notesSz cx="6858000" cy="9144000"/>
  <p:embeddedFontLst>
    <p:embeddedFont>
      <p:font typeface="FZDaWeiTiS-R-GB" panose="02010600030101010101" charset="-122"/>
      <p:regular r:id="rId28"/>
    </p:embeddedFont>
    <p:embeddedFont>
      <p:font typeface="FZShengShiKaiShuS-EB-GB" panose="02010600030101010101" charset="-122"/>
      <p:regular r:id="rId29"/>
    </p:embeddedFont>
    <p:embeddedFont>
      <p:font typeface="FZCuHeiSongS-B-GB" panose="02000000000000000000" pitchFamily="2" charset="-122"/>
      <p:regular r:id="rId30"/>
    </p:embeddedFont>
    <p:embeddedFont>
      <p:font typeface="等线" panose="02010600030101010101" pitchFamily="2" charset="-122"/>
      <p:regular r:id="rId31"/>
      <p:bold r:id="rId32"/>
    </p:embeddedFont>
    <p:embeddedFont>
      <p:font typeface="等线 Light" panose="02010600030101010101" pitchFamily="2" charset="-122"/>
      <p:regular r:id="rId33"/>
    </p:embeddedFont>
    <p:embeddedFont>
      <p:font typeface="黑体" panose="02010609060101010101" pitchFamily="49" charset="-122"/>
      <p:regular r:id="rId34"/>
    </p:embeddedFont>
    <p:embeddedFont>
      <p:font typeface="楷体" panose="02010609060101010101" pitchFamily="49"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userDrawn="1">
          <p15:clr>
            <a:srgbClr val="A4A3A4"/>
          </p15:clr>
        </p15:guide>
        <p15:guide id="2" pos="37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1E24"/>
    <a:srgbClr val="9C6160"/>
    <a:srgbClr val="9A0001"/>
    <a:srgbClr val="911E22"/>
    <a:srgbClr val="921E23"/>
    <a:srgbClr val="7F161B"/>
    <a:srgbClr val="9A0000"/>
    <a:srgbClr val="7E18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8"/>
    <p:restoredTop sz="89695"/>
  </p:normalViewPr>
  <p:slideViewPr>
    <p:cSldViewPr snapToGrid="0" showGuides="1">
      <p:cViewPr varScale="1">
        <p:scale>
          <a:sx n="73" d="100"/>
          <a:sy n="73" d="100"/>
        </p:scale>
        <p:origin x="629" y="67"/>
      </p:cViewPr>
      <p:guideLst>
        <p:guide orient="horz" pos="2110"/>
        <p:guide pos="37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BE914-D620-9442-BCCD-51707B6F90D2}" type="datetimeFigureOut">
              <a:rPr kumimoji="1" lang="zh-CN" altLang="en-US" smtClean="0"/>
              <a:t>2023/10/28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0AB4E-63C4-9548-A330-CCCE1C9D771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3505B016-64E1-4432-88BD-C1FDDF8765EC}"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80A4BC-35B1-438E-9152-446B9BB83C97}" type="datetimeFigureOut">
              <a:rPr lang="zh-CN" altLang="en-US" smtClean="0"/>
              <a:t>2023/10/28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05B016-64E1-4432-88BD-C1FDDF8765E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5B016-64E1-4432-88BD-C1FDDF876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0A4BC-35B1-438E-9152-446B9BB83C97}" type="datetimeFigureOut">
              <a:rPr lang="zh-CN" altLang="en-US" smtClean="0"/>
              <a:t>2023/10/28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5B016-64E1-4432-88BD-C1FDDF8765E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notesSlide" Target="../notesSlides/notesSlide10.xml"/><Relationship Id="rId3" Type="http://schemas.openxmlformats.org/officeDocument/2006/relationships/tags" Target="../tags/tag34.xml"/><Relationship Id="rId21" Type="http://schemas.openxmlformats.org/officeDocument/2006/relationships/image" Target="../media/image14.png"/><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slideLayout" Target="../slideLayouts/slideLayout1.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image" Target="../media/image13.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19" Type="http://schemas.openxmlformats.org/officeDocument/2006/relationships/image" Target="../media/image5.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5.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notesSlide" Target="../notesSlides/notesSlide13.xml"/><Relationship Id="rId2" Type="http://schemas.openxmlformats.org/officeDocument/2006/relationships/tags" Target="../tags/tag52.xml"/><Relationship Id="rId16" Type="http://schemas.openxmlformats.org/officeDocument/2006/relationships/slideLayout" Target="../slideLayouts/slideLayout1.xml"/><Relationship Id="rId20" Type="http://schemas.openxmlformats.org/officeDocument/2006/relationships/image" Target="../media/image17.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image" Target="../media/image16.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slideLayout" Target="../slideLayouts/slideLayout1.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2" Type="http://schemas.openxmlformats.org/officeDocument/2006/relationships/tags" Target="../tags/tag69.xml"/><Relationship Id="rId16" Type="http://schemas.openxmlformats.org/officeDocument/2006/relationships/image" Target="../media/image19.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image" Target="../media/image5.png"/><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82.xml"/><Relationship Id="rId7"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8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2.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2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9.png"/><Relationship Id="rId5" Type="http://schemas.openxmlformats.org/officeDocument/2006/relationships/tags" Target="../tags/tag91.xml"/><Relationship Id="rId10" Type="http://schemas.openxmlformats.org/officeDocument/2006/relationships/image" Target="../media/image5.png"/><Relationship Id="rId4" Type="http://schemas.openxmlformats.org/officeDocument/2006/relationships/tags" Target="../tags/tag90.xml"/><Relationship Id="rId9" Type="http://schemas.openxmlformats.org/officeDocument/2006/relationships/notesSlide" Target="../notesSlides/notesSlide19.xml"/><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8.xml"/><Relationship Id="rId7" Type="http://schemas.openxmlformats.org/officeDocument/2006/relationships/notesSlide" Target="../notesSlides/notesSlide21.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01.xml"/><Relationship Id="rId5" Type="http://schemas.openxmlformats.org/officeDocument/2006/relationships/image" Target="../media/image2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02.xml"/><Relationship Id="rId5" Type="http://schemas.openxmlformats.org/officeDocument/2006/relationships/image" Target="../media/image28.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4.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9.png"/><Relationship Id="rId2" Type="http://schemas.openxmlformats.org/officeDocument/2006/relationships/tags" Target="../tags/tag11.xml"/><Relationship Id="rId16" Type="http://schemas.openxmlformats.org/officeDocument/2006/relationships/image" Target="../media/image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image" Target="../media/image5.png"/><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5.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notesSlide" Target="../notesSlides/notesSlide9.xml"/><Relationship Id="rId2" Type="http://schemas.openxmlformats.org/officeDocument/2006/relationships/tags" Target="../tags/tag23.xml"/><Relationship Id="rId16" Type="http://schemas.openxmlformats.org/officeDocument/2006/relationships/image" Target="../media/image12.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1.xml"/><Relationship Id="rId5" Type="http://schemas.openxmlformats.org/officeDocument/2006/relationships/tags" Target="../tags/tag26.xml"/><Relationship Id="rId15" Type="http://schemas.openxmlformats.org/officeDocument/2006/relationships/image" Target="../media/image11.pn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6" cstate="print">
            <a:alphaModFix amt="3900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77800" y="4888702"/>
            <a:ext cx="12684220" cy="2384614"/>
          </a:xfrm>
          <a:prstGeom prst="rect">
            <a:avLst/>
          </a:prstGeom>
        </p:spPr>
      </p:pic>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 name="think-cell Slide" r:id="rId7" imgW="9525" imgH="9525" progId="TCLayout.ActiveDocument.1">
                  <p:embed/>
                </p:oleObj>
              </mc:Choice>
              <mc:Fallback>
                <p:oleObj name="think-cell Slide" r:id="rId7" imgW="9525" imgH="9525" progId="TCLayout.ActiveDocument.1">
                  <p:embed/>
                  <p:pic>
                    <p:nvPicPr>
                      <p:cNvPr id="0"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0" name="文本框 29"/>
          <p:cNvSpPr txBox="1"/>
          <p:nvPr/>
        </p:nvSpPr>
        <p:spPr>
          <a:xfrm>
            <a:off x="563335" y="2474543"/>
            <a:ext cx="10757385" cy="1753235"/>
          </a:xfrm>
          <a:prstGeom prst="rect">
            <a:avLst/>
          </a:prstGeom>
          <a:noFill/>
        </p:spPr>
        <p:txBody>
          <a:bodyPr wrap="square" rtlCol="0">
            <a:spAutoFit/>
          </a:bodyPr>
          <a:lstStyle/>
          <a:p>
            <a:pPr algn="ctr" defTabSz="914400">
              <a:spcBef>
                <a:spcPct val="0"/>
              </a:spcBef>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Time Minimization and Online Synchronization for Multi-agent Systems under</a:t>
            </a:r>
          </a:p>
          <a:p>
            <a:pPr algn="ctr" defTabSz="914400">
              <a:spcBef>
                <a:spcPct val="0"/>
              </a:spcBef>
            </a:pPr>
            <a:r>
              <a:rPr lang="en-US" altLang="zh-CN" sz="3600" b="1" dirty="0">
                <a:latin typeface="Times New Roman" panose="02020603050405020304" pitchFamily="18" charset="0"/>
                <a:ea typeface="黑体" panose="02010609060101010101" pitchFamily="49" charset="-122"/>
                <a:cs typeface="Times New Roman" panose="02020603050405020304" pitchFamily="18" charset="0"/>
              </a:rPr>
              <a:t>Collaborative Temporal Logic Tasks</a:t>
            </a:r>
          </a:p>
        </p:txBody>
      </p:sp>
      <p:sp>
        <p:nvSpPr>
          <p:cNvPr id="33" name="矩形 32"/>
          <p:cNvSpPr/>
          <p:nvPr/>
        </p:nvSpPr>
        <p:spPr>
          <a:xfrm>
            <a:off x="9852782" y="-24088"/>
            <a:ext cx="1775883" cy="2218267"/>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pic>
        <p:nvPicPr>
          <p:cNvPr id="34" name="图片 33"/>
          <p:cNvPicPr>
            <a:picLocks noChangeAspect="1"/>
          </p:cNvPicPr>
          <p:nvPr/>
        </p:nvPicPr>
        <p:blipFill rotWithShape="1">
          <a:blip r:embed="rId9" cstate="print">
            <a:extLst>
              <a:ext uri="{28A0092B-C50C-407E-A947-70E740481C1C}">
                <a14:useLocalDpi xmlns:a14="http://schemas.microsoft.com/office/drawing/2010/main" val="0"/>
              </a:ext>
            </a:extLst>
          </a:blip>
          <a:srcRect r="66415"/>
          <a:stretch>
            <a:fillRect/>
          </a:stretch>
        </p:blipFill>
        <p:spPr>
          <a:xfrm>
            <a:off x="10065837" y="73571"/>
            <a:ext cx="1562828" cy="1379058"/>
          </a:xfrm>
          <a:prstGeom prst="rect">
            <a:avLst/>
          </a:prstGeom>
        </p:spPr>
      </p:pic>
      <p:pic>
        <p:nvPicPr>
          <p:cNvPr id="36" name="图片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6353" y="1549442"/>
            <a:ext cx="1348740" cy="537845"/>
          </a:xfrm>
          <a:prstGeom prst="rect">
            <a:avLst/>
          </a:prstGeom>
        </p:spPr>
      </p:pic>
      <p:grpSp>
        <p:nvGrpSpPr>
          <p:cNvPr id="38" name="组合 37"/>
          <p:cNvGrpSpPr/>
          <p:nvPr/>
        </p:nvGrpSpPr>
        <p:grpSpPr>
          <a:xfrm>
            <a:off x="1693991" y="4697673"/>
            <a:ext cx="8205972" cy="4061"/>
            <a:chOff x="2151049" y="32390"/>
            <a:chExt cx="7864984" cy="2736"/>
          </a:xfrm>
        </p:grpSpPr>
        <p:cxnSp>
          <p:nvCxnSpPr>
            <p:cNvPr id="39" name="直接连接符 38"/>
            <p:cNvCxnSpPr/>
            <p:nvPr/>
          </p:nvCxnSpPr>
          <p:spPr>
            <a:xfrm>
              <a:off x="2151049" y="32390"/>
              <a:ext cx="1119758" cy="0"/>
            </a:xfrm>
            <a:prstGeom prst="line">
              <a:avLst/>
            </a:prstGeom>
            <a:ln w="19050" cap="rnd">
              <a:solidFill>
                <a:srgbClr val="787878"/>
              </a:solidFill>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8896275" y="35126"/>
              <a:ext cx="1119758" cy="0"/>
            </a:xfrm>
            <a:prstGeom prst="line">
              <a:avLst/>
            </a:prstGeom>
            <a:ln w="19050" cap="rnd">
              <a:solidFill>
                <a:srgbClr val="78787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4529939" y="4488488"/>
            <a:ext cx="2570480" cy="423545"/>
          </a:xfrm>
          <a:prstGeom prst="rect">
            <a:avLst/>
          </a:prstGeom>
        </p:spPr>
        <p:txBody>
          <a:bodyPr wrap="none">
            <a:spAutoFit/>
          </a:bodyPr>
          <a:lstStyle/>
          <a:p>
            <a:pPr algn="ctr">
              <a:lnSpc>
                <a:spcPct val="120000"/>
              </a:lnSpc>
              <a:buClrTx/>
              <a:buSzTx/>
              <a:buFontTx/>
            </a:pPr>
            <a:r>
              <a:rPr lang="en-US" altLang="zh-CN"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Reporter: Zhao Qisheng</a:t>
            </a:r>
          </a:p>
        </p:txBody>
      </p:sp>
      <p:grpSp>
        <p:nvGrpSpPr>
          <p:cNvPr id="23" name="组合 22"/>
          <p:cNvGrpSpPr/>
          <p:nvPr/>
        </p:nvGrpSpPr>
        <p:grpSpPr>
          <a:xfrm>
            <a:off x="1693991" y="5157410"/>
            <a:ext cx="8205972" cy="4061"/>
            <a:chOff x="2151049" y="32390"/>
            <a:chExt cx="7864984" cy="2736"/>
          </a:xfrm>
        </p:grpSpPr>
        <p:cxnSp>
          <p:nvCxnSpPr>
            <p:cNvPr id="24" name="直接连接符 23"/>
            <p:cNvCxnSpPr/>
            <p:nvPr/>
          </p:nvCxnSpPr>
          <p:spPr>
            <a:xfrm>
              <a:off x="2151049" y="32390"/>
              <a:ext cx="1119758" cy="0"/>
            </a:xfrm>
            <a:prstGeom prst="line">
              <a:avLst/>
            </a:prstGeom>
            <a:ln w="19050" cap="rnd">
              <a:solidFill>
                <a:srgbClr val="787878"/>
              </a:solidFill>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896275" y="35126"/>
              <a:ext cx="1119758" cy="0"/>
            </a:xfrm>
            <a:prstGeom prst="line">
              <a:avLst/>
            </a:prstGeom>
            <a:ln w="19050" cap="rnd">
              <a:solidFill>
                <a:srgbClr val="78787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5248349" y="4963805"/>
            <a:ext cx="1097280" cy="386080"/>
          </a:xfrm>
          <a:prstGeom prst="rect">
            <a:avLst/>
          </a:prstGeom>
        </p:spPr>
        <p:txBody>
          <a:bodyPr wrap="none">
            <a:spAutoFit/>
          </a:bodyPr>
          <a:lstStyle/>
          <a:p>
            <a:pPr algn="ctr">
              <a:lnSpc>
                <a:spcPct val="120000"/>
              </a:lnSpc>
              <a:buClrTx/>
              <a:buSzTx/>
              <a:buFontTx/>
            </a:pPr>
            <a:r>
              <a:rPr lang="en-US" altLang="zh-CN" sz="16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mn-ea"/>
              </a:rPr>
              <a:t>2023.10.23</a:t>
            </a:r>
            <a:endParaRPr lang="zh-CN" altLang="en-US" sz="16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grpSp>
        <p:nvGrpSpPr>
          <p:cNvPr id="43" name="Group 22" hidden="1"/>
          <p:cNvGrpSpPr>
            <a:grpSpLocks noChangeAspect="1"/>
          </p:cNvGrpSpPr>
          <p:nvPr/>
        </p:nvGrpSpPr>
        <p:grpSpPr bwMode="auto">
          <a:xfrm>
            <a:off x="-1171088" y="-2233253"/>
            <a:ext cx="5532438" cy="10494963"/>
            <a:chOff x="2311" y="-1333"/>
            <a:chExt cx="3485" cy="6611"/>
          </a:xfrm>
        </p:grpSpPr>
        <p:sp>
          <p:nvSpPr>
            <p:cNvPr id="44" name="Freeform 23"/>
            <p:cNvSpPr/>
            <p:nvPr/>
          </p:nvSpPr>
          <p:spPr bwMode="auto">
            <a:xfrm rot="267187">
              <a:off x="3058" y="-811"/>
              <a:ext cx="2738" cy="6089"/>
            </a:xfrm>
            <a:custGeom>
              <a:avLst/>
              <a:gdLst>
                <a:gd name="T0" fmla="*/ 185 w 1096"/>
                <a:gd name="T1" fmla="*/ 2443 h 2443"/>
                <a:gd name="T2" fmla="*/ 305 w 1096"/>
                <a:gd name="T3" fmla="*/ 1245 h 2443"/>
                <a:gd name="T4" fmla="*/ 491 w 1096"/>
                <a:gd name="T5" fmla="*/ 1015 h 2443"/>
                <a:gd name="T6" fmla="*/ 626 w 1096"/>
                <a:gd name="T7" fmla="*/ 850 h 2443"/>
                <a:gd name="T8" fmla="*/ 756 w 1096"/>
                <a:gd name="T9" fmla="*/ 48 h 2443"/>
                <a:gd name="T10" fmla="*/ 991 w 1096"/>
                <a:gd name="T11" fmla="*/ 0 h 2443"/>
                <a:gd name="T12" fmla="*/ 832 w 1096"/>
                <a:gd name="T13" fmla="*/ 974 h 2443"/>
                <a:gd name="T14" fmla="*/ 671 w 1096"/>
                <a:gd name="T15" fmla="*/ 1173 h 2443"/>
                <a:gd name="T16" fmla="*/ 510 w 1096"/>
                <a:gd name="T17" fmla="*/ 1371 h 2443"/>
                <a:gd name="T18" fmla="*/ 415 w 1096"/>
                <a:gd name="T19" fmla="*/ 2373 h 2443"/>
                <a:gd name="T20" fmla="*/ 185 w 1096"/>
                <a:gd name="T21" fmla="*/ 2443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6" h="2443">
                  <a:moveTo>
                    <a:pt x="185" y="2443"/>
                  </a:moveTo>
                  <a:cubicBezTo>
                    <a:pt x="0" y="1838"/>
                    <a:pt x="207" y="1404"/>
                    <a:pt x="305" y="1245"/>
                  </a:cubicBezTo>
                  <a:cubicBezTo>
                    <a:pt x="344" y="1183"/>
                    <a:pt x="418" y="1098"/>
                    <a:pt x="491" y="1015"/>
                  </a:cubicBezTo>
                  <a:cubicBezTo>
                    <a:pt x="546" y="952"/>
                    <a:pt x="608" y="881"/>
                    <a:pt x="626" y="850"/>
                  </a:cubicBezTo>
                  <a:cubicBezTo>
                    <a:pt x="841" y="491"/>
                    <a:pt x="757" y="52"/>
                    <a:pt x="756" y="48"/>
                  </a:cubicBezTo>
                  <a:cubicBezTo>
                    <a:pt x="991" y="0"/>
                    <a:pt x="991" y="0"/>
                    <a:pt x="991" y="0"/>
                  </a:cubicBezTo>
                  <a:cubicBezTo>
                    <a:pt x="995" y="21"/>
                    <a:pt x="1096" y="532"/>
                    <a:pt x="832" y="974"/>
                  </a:cubicBezTo>
                  <a:cubicBezTo>
                    <a:pt x="803" y="1023"/>
                    <a:pt x="742" y="1092"/>
                    <a:pt x="671" y="1173"/>
                  </a:cubicBezTo>
                  <a:cubicBezTo>
                    <a:pt x="609" y="1245"/>
                    <a:pt x="538" y="1326"/>
                    <a:pt x="510" y="1371"/>
                  </a:cubicBezTo>
                  <a:cubicBezTo>
                    <a:pt x="429" y="1502"/>
                    <a:pt x="258" y="1861"/>
                    <a:pt x="415" y="2373"/>
                  </a:cubicBezTo>
                  <a:lnTo>
                    <a:pt x="185" y="2443"/>
                  </a:lnTo>
                  <a:close/>
                </a:path>
              </a:pathLst>
            </a:custGeom>
            <a:solidFill>
              <a:schemeClr val="accent1">
                <a:lumMod val="50000"/>
                <a:alpha val="21000"/>
              </a:schemeClr>
            </a:solidFill>
            <a:ln w="26988"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
            <p:cNvSpPr/>
            <p:nvPr/>
          </p:nvSpPr>
          <p:spPr bwMode="auto">
            <a:xfrm>
              <a:off x="2311" y="-1333"/>
              <a:ext cx="2817" cy="6456"/>
            </a:xfrm>
            <a:custGeom>
              <a:avLst/>
              <a:gdLst>
                <a:gd name="T0" fmla="*/ 166 w 1128"/>
                <a:gd name="T1" fmla="*/ 2590 h 2590"/>
                <a:gd name="T2" fmla="*/ 292 w 1128"/>
                <a:gd name="T3" fmla="*/ 1384 h 2590"/>
                <a:gd name="T4" fmla="*/ 537 w 1128"/>
                <a:gd name="T5" fmla="*/ 1087 h 2590"/>
                <a:gd name="T6" fmla="*/ 664 w 1128"/>
                <a:gd name="T7" fmla="*/ 932 h 2590"/>
                <a:gd name="T8" fmla="*/ 875 w 1128"/>
                <a:gd name="T9" fmla="*/ 6 h 2590"/>
                <a:gd name="T10" fmla="*/ 1115 w 1128"/>
                <a:gd name="T11" fmla="*/ 0 h 2590"/>
                <a:gd name="T12" fmla="*/ 870 w 1128"/>
                <a:gd name="T13" fmla="*/ 1055 h 2590"/>
                <a:gd name="T14" fmla="*/ 717 w 1128"/>
                <a:gd name="T15" fmla="*/ 1245 h 2590"/>
                <a:gd name="T16" fmla="*/ 485 w 1128"/>
                <a:gd name="T17" fmla="*/ 1527 h 2590"/>
                <a:gd name="T18" fmla="*/ 396 w 1128"/>
                <a:gd name="T19" fmla="*/ 2520 h 2590"/>
                <a:gd name="T20" fmla="*/ 166 w 1128"/>
                <a:gd name="T21" fmla="*/ 2590 h 2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2590">
                  <a:moveTo>
                    <a:pt x="166" y="2590"/>
                  </a:moveTo>
                  <a:cubicBezTo>
                    <a:pt x="0" y="2048"/>
                    <a:pt x="122" y="1612"/>
                    <a:pt x="292" y="1384"/>
                  </a:cubicBezTo>
                  <a:cubicBezTo>
                    <a:pt x="377" y="1270"/>
                    <a:pt x="465" y="1169"/>
                    <a:pt x="537" y="1087"/>
                  </a:cubicBezTo>
                  <a:cubicBezTo>
                    <a:pt x="593" y="1023"/>
                    <a:pt x="646" y="962"/>
                    <a:pt x="664" y="932"/>
                  </a:cubicBezTo>
                  <a:cubicBezTo>
                    <a:pt x="886" y="561"/>
                    <a:pt x="875" y="12"/>
                    <a:pt x="875" y="6"/>
                  </a:cubicBezTo>
                  <a:cubicBezTo>
                    <a:pt x="1115" y="0"/>
                    <a:pt x="1115" y="0"/>
                    <a:pt x="1115" y="0"/>
                  </a:cubicBezTo>
                  <a:cubicBezTo>
                    <a:pt x="1116" y="26"/>
                    <a:pt x="1128" y="624"/>
                    <a:pt x="870" y="1055"/>
                  </a:cubicBezTo>
                  <a:cubicBezTo>
                    <a:pt x="841" y="1104"/>
                    <a:pt x="789" y="1163"/>
                    <a:pt x="717" y="1245"/>
                  </a:cubicBezTo>
                  <a:cubicBezTo>
                    <a:pt x="649" y="1324"/>
                    <a:pt x="564" y="1421"/>
                    <a:pt x="485" y="1527"/>
                  </a:cubicBezTo>
                  <a:cubicBezTo>
                    <a:pt x="356" y="1700"/>
                    <a:pt x="256" y="2063"/>
                    <a:pt x="396" y="2520"/>
                  </a:cubicBezTo>
                  <a:lnTo>
                    <a:pt x="166" y="2590"/>
                  </a:lnTo>
                  <a:close/>
                </a:path>
              </a:pathLst>
            </a:custGeom>
            <a:solidFill>
              <a:schemeClr val="accent1">
                <a:lumMod val="50000"/>
                <a:alpha val="21000"/>
              </a:schemeClr>
            </a:solidFill>
            <a:ln w="26988" cap="flat">
              <a:noFill/>
              <a:prstDash val="solid"/>
              <a:miter lim="800000"/>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矩形 28"/>
          <p:cNvSpPr/>
          <p:nvPr/>
        </p:nvSpPr>
        <p:spPr>
          <a:xfrm>
            <a:off x="-10886" y="2247613"/>
            <a:ext cx="465471" cy="1629176"/>
          </a:xfrm>
          <a:prstGeom prst="rect">
            <a:avLst/>
          </a:prstGeom>
          <a:solidFill>
            <a:srgbClr val="9A000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grpSp>
        <p:nvGrpSpPr>
          <p:cNvPr id="22" name="组合 21"/>
          <p:cNvGrpSpPr/>
          <p:nvPr/>
        </p:nvGrpSpPr>
        <p:grpSpPr>
          <a:xfrm>
            <a:off x="563335" y="565381"/>
            <a:ext cx="1130656" cy="197719"/>
            <a:chOff x="2551974" y="630077"/>
            <a:chExt cx="697715" cy="122010"/>
          </a:xfrm>
        </p:grpSpPr>
        <p:sp>
          <p:nvSpPr>
            <p:cNvPr id="27" name="椭圆 26"/>
            <p:cNvSpPr/>
            <p:nvPr/>
          </p:nvSpPr>
          <p:spPr>
            <a:xfrm>
              <a:off x="2551974"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椭圆 27"/>
            <p:cNvSpPr/>
            <p:nvPr/>
          </p:nvSpPr>
          <p:spPr>
            <a:xfrm>
              <a:off x="2839826"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椭圆 30"/>
            <p:cNvSpPr/>
            <p:nvPr/>
          </p:nvSpPr>
          <p:spPr>
            <a:xfrm>
              <a:off x="312767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custDataLst>
              <p:tags r:id="rId1"/>
            </p:custDataLst>
          </p:nvPr>
        </p:nvPicPr>
        <p:blipFill>
          <a:blip r:embed="rId20"/>
          <a:stretch>
            <a:fillRect/>
          </a:stretch>
        </p:blipFill>
        <p:spPr>
          <a:xfrm>
            <a:off x="1035685" y="1202055"/>
            <a:ext cx="3488055" cy="5655945"/>
          </a:xfrm>
          <a:prstGeom prst="rect">
            <a:avLst/>
          </a:prstGeom>
        </p:spPr>
      </p:pic>
      <p:sp>
        <p:nvSpPr>
          <p:cNvPr id="6" name="文本框 5"/>
          <p:cNvSpPr txBox="1"/>
          <p:nvPr>
            <p:custDataLst>
              <p:tags r:id="rId2"/>
            </p:custDataLst>
          </p:nvPr>
        </p:nvSpPr>
        <p:spPr>
          <a:xfrm>
            <a:off x="5594985" y="1202055"/>
            <a:ext cx="6153150" cy="645160"/>
          </a:xfrm>
          <a:prstGeom prst="rect">
            <a:avLst/>
          </a:prstGeom>
          <a:noFill/>
        </p:spPr>
        <p:txBody>
          <a:bodyPr wrap="square" rtlCol="0">
            <a:spAutoFit/>
          </a:bodyPr>
          <a:lstStyle/>
          <a:p>
            <a:pPr indent="0" fontAlgn="auto">
              <a:lnSpc>
                <a:spcPct val="100000"/>
              </a:lnSpc>
              <a:buFont typeface="Wingdings" panose="05000000000000000000" charset="0"/>
              <a:buNone/>
            </a:pPr>
            <a:r>
              <a:rPr lang="en-US" altLang="zh-CN">
                <a:solidFill>
                  <a:schemeClr val="tx1"/>
                </a:solidFill>
                <a:latin typeface="Times New Roman" panose="02020603050405020304" pitchFamily="18" charset="0"/>
                <a:cs typeface="Times New Roman" panose="02020603050405020304" pitchFamily="18" charset="0"/>
              </a:rPr>
              <a:t>It proposes </a:t>
            </a:r>
            <a:r>
              <a:rPr lang="en-US" altLang="zh-CN">
                <a:solidFill>
                  <a:srgbClr val="FF0000"/>
                </a:solidFill>
                <a:latin typeface="Times New Roman" panose="02020603050405020304" pitchFamily="18" charset="0"/>
                <a:cs typeface="Times New Roman" panose="02020603050405020304" pitchFamily="18" charset="0"/>
              </a:rPr>
              <a:t>an anytime algorithm</a:t>
            </a:r>
            <a:r>
              <a:rPr lang="en-US" altLang="zh-CN">
                <a:solidFill>
                  <a:schemeClr val="tx1"/>
                </a:solidFill>
                <a:latin typeface="Times New Roman" panose="02020603050405020304" pitchFamily="18" charset="0"/>
                <a:cs typeface="Times New Roman" panose="02020603050405020304" pitchFamily="18" charset="0"/>
              </a:rPr>
              <a:t> that can generate the first valid R-poset quickly, while adding more R-posets as time allows.</a:t>
            </a:r>
            <a:endPar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sp>
        <p:nvSpPr>
          <p:cNvPr id="7" name="文本框 6"/>
          <p:cNvSpPr txBox="1"/>
          <p:nvPr/>
        </p:nvSpPr>
        <p:spPr>
          <a:xfrm>
            <a:off x="5594985" y="2096770"/>
            <a:ext cx="6159500" cy="3538220"/>
          </a:xfrm>
          <a:prstGeom prst="rect">
            <a:avLst/>
          </a:prstGeom>
          <a:noFill/>
        </p:spPr>
        <p:txBody>
          <a:bodyPr wrap="square" rtlCol="0">
            <a:spAutoFit/>
          </a:bodyPr>
          <a:lstStyle/>
          <a:p>
            <a:r>
              <a:rPr lang="zh-CN" altLang="en-US" sz="1600">
                <a:latin typeface="Times New Roman" panose="02020603050405020304" pitchFamily="18" charset="0"/>
                <a:ea typeface="楷体" panose="02010609060101010101" charset="-122"/>
                <a:cs typeface="Times New Roman" panose="02020603050405020304" pitchFamily="18" charset="0"/>
              </a:rPr>
              <a:t>1. 根据</a:t>
            </a:r>
            <a:r>
              <a:rPr lang="en-US" altLang="zh-CN" sz="1600">
                <a:latin typeface="Times New Roman" panose="02020603050405020304" pitchFamily="18" charset="0"/>
                <a:ea typeface="楷体" panose="02010609060101010101" charset="-122"/>
                <a:cs typeface="Times New Roman" panose="02020603050405020304" pitchFamily="18" charset="0"/>
              </a:rPr>
              <a:t> </a:t>
            </a:r>
            <a:r>
              <a:rPr lang="zh-CN" altLang="en-US" sz="1600">
                <a:latin typeface="Times New Roman" panose="02020603050405020304" pitchFamily="18" charset="0"/>
                <a:ea typeface="楷体" panose="02010609060101010101" charset="-122"/>
                <a:cs typeface="Times New Roman" panose="02020603050405020304" pitchFamily="18" charset="0"/>
              </a:rPr>
              <a:t>Pruned NBA及选定的初始和最终状态，通过修改的</a:t>
            </a:r>
            <a:r>
              <a:rPr lang="en-US" altLang="zh-CN" sz="1600">
                <a:latin typeface="Times New Roman" panose="02020603050405020304" pitchFamily="18" charset="0"/>
                <a:ea typeface="楷体" panose="02010609060101010101" charset="-122"/>
                <a:cs typeface="Times New Roman" panose="02020603050405020304" pitchFamily="18" charset="0"/>
              </a:rPr>
              <a:t> </a:t>
            </a:r>
            <a:r>
              <a:rPr lang="zh-CN" altLang="en-US" sz="1600">
                <a:latin typeface="Times New Roman" panose="02020603050405020304" pitchFamily="18" charset="0"/>
                <a:ea typeface="楷体" panose="02010609060101010101" charset="-122"/>
                <a:cs typeface="Times New Roman" panose="02020603050405020304" pitchFamily="18" charset="0"/>
              </a:rPr>
              <a:t>DFS</a:t>
            </a:r>
            <a:r>
              <a:rPr lang="en-US" altLang="zh-CN" sz="1600">
                <a:latin typeface="Times New Roman" panose="02020603050405020304" pitchFamily="18" charset="0"/>
                <a:ea typeface="楷体" panose="02010609060101010101" charset="-122"/>
                <a:cs typeface="Times New Roman" panose="02020603050405020304" pitchFamily="18" charset="0"/>
              </a:rPr>
              <a:t> </a:t>
            </a:r>
            <a:r>
              <a:rPr lang="zh-CN" altLang="en-US" sz="1600">
                <a:latin typeface="Times New Roman" panose="02020603050405020304" pitchFamily="18" charset="0"/>
                <a:ea typeface="楷体" panose="02010609060101010101" charset="-122"/>
                <a:cs typeface="Times New Roman" panose="02020603050405020304" pitchFamily="18" charset="0"/>
              </a:rPr>
              <a:t>算法生成</a:t>
            </a:r>
            <a:r>
              <a:rPr lang="en-US" altLang="zh-CN" sz="1600">
                <a:latin typeface="Times New Roman" panose="02020603050405020304" pitchFamily="18" charset="0"/>
                <a:ea typeface="楷体" panose="02010609060101010101" charset="-122"/>
                <a:cs typeface="Times New Roman" panose="02020603050405020304" pitchFamily="18" charset="0"/>
              </a:rPr>
              <a:t> </a:t>
            </a:r>
            <a:r>
              <a:rPr lang="zh-CN" altLang="en-US" sz="1600">
                <a:latin typeface="Times New Roman" panose="02020603050405020304" pitchFamily="18" charset="0"/>
                <a:ea typeface="楷体" panose="02010609060101010101" charset="-122"/>
                <a:cs typeface="Times New Roman" panose="02020603050405020304" pitchFamily="18" charset="0"/>
              </a:rPr>
              <a:t>an accepting run；</a:t>
            </a:r>
          </a:p>
          <a:p>
            <a:r>
              <a:rPr lang="en-US" altLang="zh-CN" sz="1600">
                <a:latin typeface="Times New Roman" panose="02020603050405020304" pitchFamily="18" charset="0"/>
                <a:ea typeface="楷体" panose="02010609060101010101" charset="-122"/>
                <a:cs typeface="Times New Roman" panose="02020603050405020304" pitchFamily="18" charset="0"/>
              </a:rPr>
              <a:t>2. 根据 accepting run 计算</a:t>
            </a:r>
            <a:r>
              <a:rPr lang="zh-CN" altLang="en-US" sz="1600">
                <a:latin typeface="Times New Roman" panose="02020603050405020304" pitchFamily="18" charset="0"/>
                <a:ea typeface="楷体" panose="02010609060101010101" charset="-122"/>
                <a:cs typeface="Times New Roman" panose="02020603050405020304" pitchFamily="18" charset="0"/>
              </a:rPr>
              <a:t>得到</a:t>
            </a:r>
            <a:r>
              <a:rPr lang="en-US" altLang="zh-CN" sz="1600">
                <a:latin typeface="Times New Roman" panose="02020603050405020304" pitchFamily="18" charset="0"/>
                <a:ea typeface="楷体" panose="02010609060101010101" charset="-122"/>
                <a:cs typeface="Times New Roman" panose="02020603050405020304" pitchFamily="18" charset="0"/>
              </a:rPr>
              <a:t> Decomposition 和 word;</a:t>
            </a:r>
          </a:p>
          <a:p>
            <a:r>
              <a:rPr lang="en-US" altLang="zh-CN" sz="1600">
                <a:latin typeface="Times New Roman" panose="02020603050405020304" pitchFamily="18" charset="0"/>
                <a:ea typeface="楷体" panose="02010609060101010101" charset="-122"/>
                <a:cs typeface="Times New Roman" panose="02020603050405020304" pitchFamily="18" charset="0"/>
              </a:rPr>
              <a:t>3. </a:t>
            </a:r>
            <a:r>
              <a:rPr lang="zh-CN" altLang="en-US" sz="1600">
                <a:latin typeface="Times New Roman" panose="02020603050405020304" pitchFamily="18" charset="0"/>
                <a:ea typeface="楷体" panose="02010609060101010101" charset="-122"/>
                <a:cs typeface="Times New Roman" panose="02020603050405020304" pitchFamily="18" charset="0"/>
              </a:rPr>
              <a:t>构建全序的</a:t>
            </a:r>
            <a:r>
              <a:rPr lang="en-US" altLang="zh-CN" sz="1600">
                <a:latin typeface="Times New Roman" panose="02020603050405020304" pitchFamily="18" charset="0"/>
                <a:ea typeface="楷体" panose="02010609060101010101" charset="-122"/>
                <a:cs typeface="Times New Roman" panose="02020603050405020304" pitchFamily="18" charset="0"/>
              </a:rPr>
              <a:t> Poset </a:t>
            </a:r>
            <a:r>
              <a:rPr lang="zh-CN" altLang="en-US" sz="1600">
                <a:latin typeface="Times New Roman" panose="02020603050405020304" pitchFamily="18" charset="0"/>
                <a:ea typeface="楷体" panose="02010609060101010101" charset="-122"/>
                <a:cs typeface="Times New Roman" panose="02020603050405020304" pitchFamily="18" charset="0"/>
              </a:rPr>
              <a:t>并初始化一些集合；</a:t>
            </a:r>
          </a:p>
          <a:p>
            <a:r>
              <a:rPr lang="en-US" altLang="zh-CN" sz="1600">
                <a:latin typeface="Times New Roman" panose="02020603050405020304" pitchFamily="18" charset="0"/>
                <a:ea typeface="楷体" panose="02010609060101010101" charset="-122"/>
                <a:cs typeface="Times New Roman" panose="02020603050405020304" pitchFamily="18" charset="0"/>
              </a:rPr>
              <a:t>4. 不断交换 Que </a:t>
            </a:r>
            <a:r>
              <a:rPr lang="zh-CN" altLang="en-US" sz="1600">
                <a:latin typeface="Times New Roman" panose="02020603050405020304" pitchFamily="18" charset="0"/>
                <a:ea typeface="楷体" panose="02010609060101010101" charset="-122"/>
                <a:cs typeface="Times New Roman" panose="02020603050405020304" pitchFamily="18" charset="0"/>
              </a:rPr>
              <a:t>推栈出的</a:t>
            </a:r>
            <a:r>
              <a:rPr lang="en-US" altLang="zh-CN" sz="1600">
                <a:latin typeface="Times New Roman" panose="02020603050405020304" pitchFamily="18" charset="0"/>
                <a:ea typeface="楷体" panose="02010609060101010101" charset="-122"/>
                <a:cs typeface="Times New Roman" panose="02020603050405020304" pitchFamily="18" charset="0"/>
              </a:rPr>
              <a:t> word 中相邻的两个 edge (subtask)的顺序，看交换之后新生成的 word 是否 accepting，若是，则在 Poset 中的 "≤" 部分删除该</a:t>
            </a:r>
            <a:r>
              <a:rPr lang="zh-CN" altLang="en-US" sz="1600">
                <a:latin typeface="Times New Roman" panose="02020603050405020304" pitchFamily="18" charset="0"/>
                <a:ea typeface="楷体" panose="02010609060101010101" charset="-122"/>
                <a:cs typeface="Times New Roman" panose="02020603050405020304" pitchFamily="18" charset="0"/>
              </a:rPr>
              <a:t>约束，并把新的</a:t>
            </a:r>
            <a:r>
              <a:rPr lang="en-US" altLang="zh-CN" sz="1600">
                <a:latin typeface="Times New Roman" panose="02020603050405020304" pitchFamily="18" charset="0"/>
                <a:ea typeface="楷体" panose="02010609060101010101" charset="-122"/>
                <a:cs typeface="Times New Roman" panose="02020603050405020304" pitchFamily="18" charset="0"/>
              </a:rPr>
              <a:t> word </a:t>
            </a:r>
            <a:r>
              <a:rPr lang="zh-CN" altLang="en-US" sz="1600">
                <a:latin typeface="Times New Roman" panose="02020603050405020304" pitchFamily="18" charset="0"/>
                <a:ea typeface="楷体" panose="02010609060101010101" charset="-122"/>
                <a:cs typeface="Times New Roman" panose="02020603050405020304" pitchFamily="18" charset="0"/>
              </a:rPr>
              <a:t>存入</a:t>
            </a:r>
            <a:r>
              <a:rPr lang="en-US" altLang="zh-CN" sz="1600">
                <a:latin typeface="Times New Roman" panose="02020603050405020304" pitchFamily="18" charset="0"/>
                <a:ea typeface="楷体" panose="02010609060101010101" charset="-122"/>
                <a:cs typeface="Times New Roman" panose="02020603050405020304" pitchFamily="18" charset="0"/>
              </a:rPr>
              <a:t> Que </a:t>
            </a:r>
            <a:r>
              <a:rPr lang="zh-CN" altLang="en-US" sz="1600">
                <a:latin typeface="Times New Roman" panose="02020603050405020304" pitchFamily="18" charset="0"/>
                <a:ea typeface="楷体" panose="02010609060101010101" charset="-122"/>
                <a:cs typeface="Times New Roman" panose="02020603050405020304" pitchFamily="18" charset="0"/>
              </a:rPr>
              <a:t>和</a:t>
            </a:r>
            <a:r>
              <a:rPr lang="en-US" altLang="zh-CN" sz="1600">
                <a:latin typeface="Times New Roman" panose="02020603050405020304" pitchFamily="18" charset="0"/>
                <a:ea typeface="楷体" panose="02010609060101010101" charset="-122"/>
                <a:cs typeface="Times New Roman" panose="02020603050405020304" pitchFamily="18" charset="0"/>
              </a:rPr>
              <a:t> L(P) </a:t>
            </a:r>
            <a:r>
              <a:rPr lang="zh-CN" altLang="en-US" sz="1600">
                <a:latin typeface="Times New Roman" panose="02020603050405020304" pitchFamily="18" charset="0"/>
                <a:ea typeface="楷体" panose="02010609060101010101" charset="-122"/>
                <a:cs typeface="Times New Roman" panose="02020603050405020304" pitchFamily="18" charset="0"/>
              </a:rPr>
              <a:t>中；</a:t>
            </a:r>
          </a:p>
          <a:p>
            <a:r>
              <a:rPr lang="en-US" altLang="zh-CN" sz="1600">
                <a:latin typeface="Times New Roman" panose="02020603050405020304" pitchFamily="18" charset="0"/>
                <a:ea typeface="楷体" panose="02010609060101010101" charset="-122"/>
                <a:cs typeface="Times New Roman" panose="02020603050405020304" pitchFamily="18" charset="0"/>
              </a:rPr>
              <a:t>5. 遍历 ''≠'' ，依次让每个 opposed relation 相关子任务可以同步进行，然后看新生成的 word 是否 accepting，若是，则在 Poset 中的 "≠" 部分删除该</a:t>
            </a:r>
            <a:r>
              <a:rPr lang="zh-CN" altLang="en-US" sz="1600">
                <a:latin typeface="Times New Roman" panose="02020603050405020304" pitchFamily="18" charset="0"/>
                <a:ea typeface="楷体" panose="02010609060101010101" charset="-122"/>
                <a:cs typeface="Times New Roman" panose="02020603050405020304" pitchFamily="18" charset="0"/>
              </a:rPr>
              <a:t>约束</a:t>
            </a:r>
            <a:r>
              <a:rPr lang="en-US" altLang="zh-CN" sz="1600">
                <a:latin typeface="Times New Roman" panose="02020603050405020304" pitchFamily="18" charset="0"/>
                <a:ea typeface="楷体" panose="02010609060101010101" charset="-122"/>
                <a:cs typeface="Times New Roman" panose="02020603050405020304" pitchFamily="18" charset="0"/>
              </a:rPr>
              <a:t>;</a:t>
            </a:r>
          </a:p>
          <a:p>
            <a:r>
              <a:rPr lang="en-US" altLang="zh-CN" sz="1600">
                <a:latin typeface="Times New Roman" panose="02020603050405020304" pitchFamily="18" charset="0"/>
                <a:ea typeface="楷体" panose="02010609060101010101" charset="-122"/>
                <a:cs typeface="Times New Roman" panose="02020603050405020304" pitchFamily="18" charset="0"/>
              </a:rPr>
              <a:t>6. 由于改变了偏序关系，Ω中的 self-loop 部分需要重新生成，因此遍历每个 word，并将 word (是</a:t>
            </a:r>
            <a:r>
              <a:rPr lang="zh-CN" altLang="en-US" sz="1600">
                <a:latin typeface="Times New Roman" panose="02020603050405020304" pitchFamily="18" charset="0"/>
                <a:ea typeface="楷体" panose="02010609060101010101" charset="-122"/>
                <a:cs typeface="Times New Roman" panose="02020603050405020304" pitchFamily="18" charset="0"/>
              </a:rPr>
              <a:t>边</a:t>
            </a:r>
            <a:r>
              <a:rPr lang="en-US" altLang="zh-CN" sz="1600">
                <a:latin typeface="Times New Roman" panose="02020603050405020304" pitchFamily="18" charset="0"/>
                <a:ea typeface="楷体" panose="02010609060101010101" charset="-122"/>
                <a:cs typeface="Times New Roman" panose="02020603050405020304" pitchFamily="18" charset="0"/>
              </a:rPr>
              <a:t>的序列) 转换成 path (是状态节点的序列)，记录每一个节点的自循环标签;</a:t>
            </a:r>
          </a:p>
          <a:p>
            <a:r>
              <a:rPr lang="en-US" altLang="zh-CN" sz="1600">
                <a:latin typeface="Times New Roman" panose="02020603050405020304" pitchFamily="18" charset="0"/>
                <a:ea typeface="楷体" panose="02010609060101010101" charset="-122"/>
                <a:cs typeface="Times New Roman" panose="02020603050405020304" pitchFamily="18" charset="0"/>
              </a:rPr>
              <a:t>7. 若时间允许，DFS 继续寻找新的 accepting run 并重复以上过程</a:t>
            </a:r>
            <a:r>
              <a:rPr lang="zh-CN" altLang="en-US" sz="1600">
                <a:latin typeface="Times New Roman" panose="02020603050405020304" pitchFamily="18" charset="0"/>
                <a:ea typeface="楷体" panose="02010609060101010101" charset="-122"/>
                <a:cs typeface="Times New Roman" panose="02020603050405020304" pitchFamily="18" charset="0"/>
              </a:rPr>
              <a:t>。</a:t>
            </a:r>
          </a:p>
        </p:txBody>
      </p:sp>
      <p:sp>
        <p:nvSpPr>
          <p:cNvPr id="8" name="文本框 7"/>
          <p:cNvSpPr txBox="1"/>
          <p:nvPr/>
        </p:nvSpPr>
        <p:spPr>
          <a:xfrm>
            <a:off x="5594350" y="5634990"/>
            <a:ext cx="6330950" cy="1076325"/>
          </a:xfrm>
          <a:prstGeom prst="rect">
            <a:avLst/>
          </a:prstGeom>
          <a:noFill/>
        </p:spPr>
        <p:txBody>
          <a:bodyPr wrap="square" rtlCol="0">
            <a:spAutoFit/>
          </a:bodyPr>
          <a:lstStyle/>
          <a:p>
            <a:r>
              <a:rPr lang="en-US" altLang="zh-CN" sz="1600" b="1" i="1">
                <a:latin typeface="Times New Roman" panose="02020603050405020304" pitchFamily="18" charset="0"/>
                <a:ea typeface="楷体" panose="02010609060101010101" charset="-122"/>
                <a:cs typeface="Times New Roman" panose="02020603050405020304" pitchFamily="18" charset="0"/>
              </a:rPr>
              <a:t>Remark:</a:t>
            </a:r>
            <a:r>
              <a:rPr lang="en-US" altLang="zh-CN" sz="1600" i="1">
                <a:latin typeface="Times New Roman" panose="02020603050405020304" pitchFamily="18" charset="0"/>
                <a:ea typeface="楷体" panose="02010609060101010101" charset="-122"/>
                <a:cs typeface="Times New Roman" panose="02020603050405020304" pitchFamily="18" charset="0"/>
              </a:rPr>
              <a:t> </a:t>
            </a:r>
          </a:p>
          <a:p>
            <a:pPr marL="285750" indent="-285750">
              <a:buFont typeface="Arial" panose="020B0604020202020204" pitchFamily="34" charset="0"/>
              <a:buChar char="•"/>
            </a:pPr>
            <a:r>
              <a:rPr lang="en-US" altLang="zh-CN" sz="1600">
                <a:latin typeface="Times New Roman" panose="02020603050405020304" pitchFamily="18" charset="0"/>
                <a:ea typeface="楷体" panose="02010609060101010101" charset="-122"/>
                <a:cs typeface="Times New Roman" panose="02020603050405020304" pitchFamily="18" charset="0"/>
              </a:rPr>
              <a:t>DFS 生成的每个 accepting run 并由此计算得到的一个 word 经过算法只生成一个 Poset 及其对应的 Language</a:t>
            </a:r>
          </a:p>
          <a:p>
            <a:pPr marL="285750" indent="-285750">
              <a:buFont typeface="Arial" panose="020B0604020202020204" pitchFamily="34" charset="0"/>
              <a:buChar char="•"/>
            </a:pPr>
            <a:r>
              <a:rPr lang="zh-CN" altLang="en-US" sz="1600">
                <a:latin typeface="Times New Roman" panose="02020603050405020304" pitchFamily="18" charset="0"/>
                <a:ea typeface="楷体" panose="02010609060101010101" charset="-122"/>
                <a:cs typeface="Times New Roman" panose="02020603050405020304" pitchFamily="18" charset="0"/>
              </a:rPr>
              <a:t>给足够时间能得到</a:t>
            </a:r>
            <a:r>
              <a:rPr lang="en-US" altLang="zh-CN" sz="1600">
                <a:latin typeface="Times New Roman" panose="02020603050405020304" pitchFamily="18" charset="0"/>
                <a:ea typeface="楷体" panose="02010609060101010101" charset="-122"/>
                <a:cs typeface="Times New Roman" panose="02020603050405020304" pitchFamily="18" charset="0"/>
              </a:rPr>
              <a:t> the complete set of R-posets  </a:t>
            </a:r>
          </a:p>
        </p:txBody>
      </p:sp>
      <p:sp>
        <p:nvSpPr>
          <p:cNvPr id="9" name="矩形 8"/>
          <p:cNvSpPr/>
          <p:nvPr/>
        </p:nvSpPr>
        <p:spPr>
          <a:xfrm>
            <a:off x="1117600" y="1880870"/>
            <a:ext cx="2552700" cy="412750"/>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1" name="矩形 10"/>
          <p:cNvSpPr/>
          <p:nvPr>
            <p:custDataLst>
              <p:tags r:id="rId3"/>
            </p:custDataLst>
          </p:nvPr>
        </p:nvSpPr>
        <p:spPr>
          <a:xfrm>
            <a:off x="1117600" y="2541270"/>
            <a:ext cx="2552065" cy="133350"/>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2" name="矩形 11"/>
          <p:cNvSpPr/>
          <p:nvPr>
            <p:custDataLst>
              <p:tags r:id="rId4"/>
            </p:custDataLst>
          </p:nvPr>
        </p:nvSpPr>
        <p:spPr>
          <a:xfrm>
            <a:off x="1117600" y="2801620"/>
            <a:ext cx="2679065" cy="27876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3" name="矩形 12"/>
          <p:cNvSpPr/>
          <p:nvPr>
            <p:custDataLst>
              <p:tags r:id="rId5"/>
            </p:custDataLst>
          </p:nvPr>
        </p:nvSpPr>
        <p:spPr>
          <a:xfrm>
            <a:off x="1111250" y="3207385"/>
            <a:ext cx="2888615" cy="167576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4" name="矩形 13"/>
          <p:cNvSpPr/>
          <p:nvPr>
            <p:custDataLst>
              <p:tags r:id="rId6"/>
            </p:custDataLst>
          </p:nvPr>
        </p:nvSpPr>
        <p:spPr>
          <a:xfrm>
            <a:off x="1111250" y="4921885"/>
            <a:ext cx="2888615" cy="61531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5" name="矩形 14"/>
          <p:cNvSpPr/>
          <p:nvPr>
            <p:custDataLst>
              <p:tags r:id="rId7"/>
            </p:custDataLst>
          </p:nvPr>
        </p:nvSpPr>
        <p:spPr>
          <a:xfrm>
            <a:off x="1111250" y="5699125"/>
            <a:ext cx="2888615" cy="61277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6" name="矩形 15"/>
          <p:cNvSpPr/>
          <p:nvPr>
            <p:custDataLst>
              <p:tags r:id="rId8"/>
            </p:custDataLst>
          </p:nvPr>
        </p:nvSpPr>
        <p:spPr>
          <a:xfrm>
            <a:off x="1104900" y="6483350"/>
            <a:ext cx="2888615" cy="18859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17" name="直接箭头连接符 16"/>
          <p:cNvCxnSpPr/>
          <p:nvPr>
            <p:custDataLst>
              <p:tags r:id="rId9"/>
            </p:custDataLst>
          </p:nvPr>
        </p:nvCxnSpPr>
        <p:spPr>
          <a:xfrm>
            <a:off x="3670300" y="2096770"/>
            <a:ext cx="1924050" cy="17145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0"/>
            </p:custDataLst>
          </p:nvPr>
        </p:nvCxnSpPr>
        <p:spPr>
          <a:xfrm>
            <a:off x="3670935" y="2592070"/>
            <a:ext cx="1910715" cy="15875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0" name="直接箭头连接符 19"/>
          <p:cNvCxnSpPr/>
          <p:nvPr>
            <p:custDataLst>
              <p:tags r:id="rId11"/>
            </p:custDataLst>
          </p:nvPr>
        </p:nvCxnSpPr>
        <p:spPr>
          <a:xfrm>
            <a:off x="3797935" y="2915920"/>
            <a:ext cx="1758315" cy="7620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1" name="直接箭头连接符 20"/>
          <p:cNvCxnSpPr/>
          <p:nvPr>
            <p:custDataLst>
              <p:tags r:id="rId12"/>
            </p:custDataLst>
          </p:nvPr>
        </p:nvCxnSpPr>
        <p:spPr>
          <a:xfrm flipV="1">
            <a:off x="3999865" y="3258820"/>
            <a:ext cx="1550035" cy="74930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2" name="直接箭头连接符 21"/>
          <p:cNvCxnSpPr/>
          <p:nvPr>
            <p:custDataLst>
              <p:tags r:id="rId13"/>
            </p:custDataLst>
          </p:nvPr>
        </p:nvCxnSpPr>
        <p:spPr>
          <a:xfrm flipV="1">
            <a:off x="3993515" y="4014470"/>
            <a:ext cx="1613535" cy="1218565"/>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3" name="直接箭头连接符 22"/>
          <p:cNvCxnSpPr/>
          <p:nvPr>
            <p:custDataLst>
              <p:tags r:id="rId14"/>
            </p:custDataLst>
          </p:nvPr>
        </p:nvCxnSpPr>
        <p:spPr>
          <a:xfrm flipV="1">
            <a:off x="4006850" y="4782820"/>
            <a:ext cx="1587500" cy="1218565"/>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4" name="直接箭头连接符 23"/>
          <p:cNvCxnSpPr/>
          <p:nvPr>
            <p:custDataLst>
              <p:tags r:id="rId15"/>
            </p:custDataLst>
          </p:nvPr>
        </p:nvCxnSpPr>
        <p:spPr>
          <a:xfrm flipV="1">
            <a:off x="4000500" y="5487670"/>
            <a:ext cx="1631950" cy="1091565"/>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pic>
        <p:nvPicPr>
          <p:cNvPr id="25" name="图片 24"/>
          <p:cNvPicPr>
            <a:picLocks noChangeAspect="1"/>
          </p:cNvPicPr>
          <p:nvPr>
            <p:custDataLst>
              <p:tags r:id="rId16"/>
            </p:custDataLst>
          </p:nvPr>
        </p:nvPicPr>
        <p:blipFill>
          <a:blip r:embed="rId21"/>
          <a:stretch>
            <a:fillRect/>
          </a:stretch>
        </p:blipFill>
        <p:spPr>
          <a:xfrm>
            <a:off x="10023475" y="6436995"/>
            <a:ext cx="2076450" cy="247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367155"/>
            <a:ext cx="10775950" cy="470789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3. Task Assignment</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Definition:</a:t>
            </a:r>
            <a:r>
              <a:rPr lang="en-US" altLang="zh-CN" sz="2000">
                <a:solidFill>
                  <a:schemeClr val="tx1"/>
                </a:solidFill>
                <a:latin typeface="Times New Roman" panose="02020603050405020304" pitchFamily="18" charset="0"/>
                <a:cs typeface="Times New Roman" panose="02020603050405020304" pitchFamily="18" charset="0"/>
              </a:rPr>
              <a:t> How to use the set of R-posets to</a:t>
            </a:r>
            <a:r>
              <a:rPr lang="en-US" altLang="zh-CN" sz="2000">
                <a:solidFill>
                  <a:srgbClr val="FF0000"/>
                </a:solidFill>
                <a:latin typeface="Times New Roman" panose="02020603050405020304" pitchFamily="18" charset="0"/>
                <a:cs typeface="Times New Roman" panose="02020603050405020304" pitchFamily="18" charset="0"/>
              </a:rPr>
              <a:t> compute the optimal assignment of all subtasks</a:t>
            </a:r>
            <a:r>
              <a:rPr lang="en-US" altLang="zh-CN" sz="2000">
                <a:solidFill>
                  <a:schemeClr val="tx1"/>
                </a:solidFill>
                <a:latin typeface="Times New Roman" panose="02020603050405020304" pitchFamily="18" charset="0"/>
                <a:cs typeface="Times New Roman" panose="02020603050405020304" pitchFamily="18" charset="0"/>
              </a:rPr>
              <a:t> such that </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all partial ordering requirements are respected;</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the completion time of all subtasks is minimized.</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Typical solution:</a:t>
            </a:r>
            <a:r>
              <a:rPr lang="en-US" altLang="zh-CN" sz="2000">
                <a:solidFill>
                  <a:schemeClr val="tx1"/>
                </a:solidFill>
                <a:latin typeface="Times New Roman" panose="02020603050405020304" pitchFamily="18" charset="0"/>
                <a:cs typeface="Times New Roman" panose="02020603050405020304" pitchFamily="18" charset="0"/>
              </a:rPr>
              <a:t> formulate a Mixed Integer Linear Program (MILP)</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Drawbacks of MILP:</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computation complexity grows exponentially with the probelm size;</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there is no intermediate solution before the optimal solution is generated, not real-time.</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cs typeface="Times New Roman" panose="02020603050405020304" pitchFamily="18" charset="0"/>
              </a:rPr>
              <a:t>This paper proposes </a:t>
            </a:r>
            <a:r>
              <a:rPr lang="en-US" altLang="zh-CN" sz="2000">
                <a:solidFill>
                  <a:srgbClr val="FF0000"/>
                </a:solidFill>
                <a:latin typeface="Times New Roman" panose="02020603050405020304" pitchFamily="18" charset="0"/>
                <a:cs typeface="Times New Roman" panose="02020603050405020304" pitchFamily="18" charset="0"/>
              </a:rPr>
              <a:t>an anytime assignment algorithm</a:t>
            </a:r>
            <a:r>
              <a:rPr lang="en-US" altLang="zh-CN" sz="2000">
                <a:solidFill>
                  <a:schemeClr val="tx1"/>
                </a:solidFill>
                <a:latin typeface="Times New Roman" panose="02020603050405020304" pitchFamily="18" charset="0"/>
                <a:cs typeface="Times New Roman" panose="02020603050405020304" pitchFamily="18" charset="0"/>
              </a:rPr>
              <a:t> based on the </a:t>
            </a:r>
            <a:r>
              <a:rPr lang="en-US" altLang="zh-CN" sz="2000">
                <a:solidFill>
                  <a:srgbClr val="FF0000"/>
                </a:solidFill>
                <a:latin typeface="Times New Roman" panose="02020603050405020304" pitchFamily="18" charset="0"/>
                <a:cs typeface="Times New Roman" panose="02020603050405020304" pitchFamily="18" charset="0"/>
              </a:rPr>
              <a:t>Branch and Bound (BnB) search method</a:t>
            </a:r>
            <a:r>
              <a:rPr lang="en-US" altLang="zh-CN" sz="200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322705"/>
            <a:ext cx="10433050" cy="507746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Components of BnB</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Node expansion</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node: </a:t>
            </a:r>
          </a:p>
          <a:p>
            <a:pPr indent="0" fontAlgn="auto">
              <a:lnSpc>
                <a:spcPct val="150000"/>
              </a:lnSpc>
              <a:buFont typeface="Wingdings" panose="05000000000000000000" charset="0"/>
              <a:buNone/>
            </a:pPr>
            <a:r>
              <a:rPr lang="zh-CN" altLang="en-US" sz="2000">
                <a:solidFill>
                  <a:schemeClr val="tx1"/>
                </a:solidFill>
                <a:latin typeface="Times New Roman" panose="02020603050405020304" pitchFamily="18" charset="0"/>
                <a:ea typeface="楷体" panose="02010609060101010101" charset="-122"/>
                <a:cs typeface="Times New Roman" panose="02020603050405020304" pitchFamily="18" charset="0"/>
              </a:rPr>
              <a:t>在分配过程中满足</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partial order: (avoid infeasible node)</a:t>
            </a:r>
          </a:p>
          <a:p>
            <a:pPr marL="285750" indent="-285750" fontAlgn="auto">
              <a:lnSpc>
                <a:spcPct val="150000"/>
              </a:lnSpc>
              <a:buFont typeface="Arial" panose="020B0604020202020204" pitchFamily="34" charset="0"/>
              <a:buChar char="•"/>
            </a:pPr>
            <a:r>
              <a:rPr lang="zh-CN" altLang="en-US">
                <a:solidFill>
                  <a:schemeClr val="tx1"/>
                </a:solidFill>
                <a:latin typeface="Times New Roman" panose="02020603050405020304" pitchFamily="18" charset="0"/>
                <a:ea typeface="楷体" panose="02010609060101010101" charset="-122"/>
                <a:cs typeface="Times New Roman" panose="02020603050405020304" pitchFamily="18" charset="0"/>
              </a:rPr>
              <a:t>对当前</a:t>
            </a:r>
            <a:r>
              <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rPr>
              <a:t> node</a:t>
            </a:r>
            <a:r>
              <a:rPr lang="zh-CN" altLang="en-US">
                <a:solidFill>
                  <a:schemeClr val="tx1"/>
                </a:solidFill>
                <a:latin typeface="Times New Roman" panose="02020603050405020304" pitchFamily="18" charset="0"/>
                <a:ea typeface="楷体" panose="02010609060101010101" charset="-122"/>
                <a:cs typeface="Times New Roman" panose="02020603050405020304" pitchFamily="18" charset="0"/>
              </a:rPr>
              <a:t>的任务分配：若</a:t>
            </a:r>
            <a:r>
              <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rPr>
              <a:t> (w</a:t>
            </a:r>
            <a:r>
              <a:rPr lang="en-US" altLang="zh-CN" baseline="-25000">
                <a:solidFill>
                  <a:schemeClr val="tx1"/>
                </a:solidFill>
                <a:latin typeface="Times New Roman" panose="02020603050405020304" pitchFamily="18" charset="0"/>
                <a:ea typeface="楷体" panose="02010609060101010101" charset="-122"/>
                <a:cs typeface="Times New Roman" panose="02020603050405020304" pitchFamily="18" charset="0"/>
              </a:rPr>
              <a:t>1</a:t>
            </a:r>
            <a:r>
              <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rPr>
              <a:t>, w</a:t>
            </a:r>
            <a:r>
              <a:rPr lang="en-US" altLang="zh-CN" baseline="-25000">
                <a:solidFill>
                  <a:schemeClr val="tx1"/>
                </a:solidFill>
                <a:latin typeface="Times New Roman" panose="02020603050405020304" pitchFamily="18" charset="0"/>
                <a:ea typeface="楷体" panose="02010609060101010101" charset="-122"/>
                <a:cs typeface="Times New Roman" panose="02020603050405020304" pitchFamily="18" charset="0"/>
              </a:rPr>
              <a:t>2</a:t>
            </a:r>
            <a:r>
              <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i="1" baseline="-25000">
                <a:latin typeface="Times New Roman" panose="02020603050405020304" pitchFamily="18" charset="0"/>
                <a:ea typeface="楷体" panose="02010609060101010101" charset="-122"/>
                <a:cs typeface="Times New Roman" panose="02020603050405020304" pitchFamily="18" charset="0"/>
                <a:sym typeface="+mn-ea"/>
              </a:rPr>
              <a:t>φ</a:t>
            </a:r>
            <a:r>
              <a:rPr lang="zh-CN" altLang="en-US">
                <a:latin typeface="Times New Roman" panose="02020603050405020304" pitchFamily="18" charset="0"/>
                <a:ea typeface="楷体" panose="02010609060101010101" charset="-122"/>
                <a:cs typeface="Times New Roman" panose="02020603050405020304" pitchFamily="18" charset="0"/>
                <a:sym typeface="+mn-ea"/>
              </a:rPr>
              <a:t>，则分配完任务</a:t>
            </a:r>
            <a:r>
              <a:rPr lang="en-US" altLang="zh-CN">
                <a:latin typeface="Times New Roman" panose="02020603050405020304" pitchFamily="18" charset="0"/>
                <a:ea typeface="楷体" panose="02010609060101010101" charset="-122"/>
                <a:cs typeface="Times New Roman" panose="02020603050405020304" pitchFamily="18" charset="0"/>
                <a:sym typeface="+mn-ea"/>
              </a:rPr>
              <a:t> w</a:t>
            </a:r>
            <a:r>
              <a:rPr lang="en-US" altLang="zh-CN" baseline="-25000">
                <a:latin typeface="Times New Roman" panose="02020603050405020304" pitchFamily="18" charset="0"/>
                <a:ea typeface="楷体" panose="02010609060101010101" charset="-122"/>
                <a:cs typeface="Times New Roman" panose="02020603050405020304" pitchFamily="18" charset="0"/>
                <a:sym typeface="+mn-ea"/>
              </a:rPr>
              <a:t>1</a:t>
            </a:r>
            <a:r>
              <a:rPr lang="en-US" altLang="zh-CN">
                <a:latin typeface="Times New Roman" panose="02020603050405020304" pitchFamily="18" charset="0"/>
                <a:ea typeface="楷体" panose="02010609060101010101" charset="-122"/>
                <a:cs typeface="Times New Roman" panose="02020603050405020304" pitchFamily="18" charset="0"/>
                <a:sym typeface="+mn-ea"/>
              </a:rPr>
              <a:t> </a:t>
            </a:r>
            <a:r>
              <a:rPr lang="zh-CN" altLang="en-US">
                <a:latin typeface="Times New Roman" panose="02020603050405020304" pitchFamily="18" charset="0"/>
                <a:ea typeface="楷体" panose="02010609060101010101" charset="-122"/>
                <a:cs typeface="Times New Roman" panose="02020603050405020304" pitchFamily="18" charset="0"/>
                <a:sym typeface="+mn-ea"/>
              </a:rPr>
              <a:t>之后才会对</a:t>
            </a:r>
            <a:r>
              <a:rPr lang="en-US" altLang="zh-CN">
                <a:latin typeface="Times New Roman" panose="02020603050405020304" pitchFamily="18" charset="0"/>
                <a:ea typeface="楷体" panose="02010609060101010101" charset="-122"/>
                <a:cs typeface="Times New Roman" panose="02020603050405020304" pitchFamily="18" charset="0"/>
                <a:sym typeface="+mn-ea"/>
              </a:rPr>
              <a:t> w</a:t>
            </a:r>
            <a:r>
              <a:rPr lang="en-US" altLang="zh-CN" baseline="-25000">
                <a:latin typeface="Times New Roman" panose="02020603050405020304" pitchFamily="18" charset="0"/>
                <a:ea typeface="楷体" panose="02010609060101010101" charset="-122"/>
                <a:cs typeface="Times New Roman" panose="02020603050405020304" pitchFamily="18" charset="0"/>
                <a:sym typeface="+mn-ea"/>
              </a:rPr>
              <a:t>2</a:t>
            </a:r>
            <a:r>
              <a:rPr lang="en-US" altLang="zh-CN">
                <a:latin typeface="Times New Roman" panose="02020603050405020304" pitchFamily="18" charset="0"/>
                <a:ea typeface="楷体" panose="02010609060101010101" charset="-122"/>
                <a:cs typeface="Times New Roman" panose="02020603050405020304" pitchFamily="18" charset="0"/>
                <a:sym typeface="+mn-ea"/>
              </a:rPr>
              <a:t> </a:t>
            </a:r>
            <a:r>
              <a:rPr lang="zh-CN" altLang="en-US">
                <a:latin typeface="Times New Roman" panose="02020603050405020304" pitchFamily="18" charset="0"/>
                <a:ea typeface="楷体" panose="02010609060101010101" charset="-122"/>
                <a:cs typeface="Times New Roman" panose="02020603050405020304" pitchFamily="18" charset="0"/>
                <a:sym typeface="+mn-ea"/>
              </a:rPr>
              <a:t>进行分配；</a:t>
            </a:r>
          </a:p>
          <a:p>
            <a:pPr marL="285750" indent="-285750" fontAlgn="auto">
              <a:lnSpc>
                <a:spcPct val="150000"/>
              </a:lnSpc>
              <a:buFont typeface="Arial" panose="020B0604020202020204" pitchFamily="34" charset="0"/>
              <a:buChar char="•"/>
            </a:pPr>
            <a:r>
              <a:rPr lang="zh-CN" altLang="en-US">
                <a:latin typeface="Times New Roman" panose="02020603050405020304" pitchFamily="18" charset="0"/>
                <a:ea typeface="楷体" panose="02010609060101010101" charset="-122"/>
                <a:cs typeface="Times New Roman" panose="02020603050405020304" pitchFamily="18" charset="0"/>
                <a:sym typeface="+mn-ea"/>
              </a:rPr>
              <a:t>对</a:t>
            </a:r>
            <a:r>
              <a:rPr lang="en-US" altLang="zh-CN">
                <a:latin typeface="Times New Roman" panose="02020603050405020304" pitchFamily="18" charset="0"/>
                <a:ea typeface="楷体" panose="02010609060101010101" charset="-122"/>
                <a:cs typeface="Times New Roman" panose="02020603050405020304" pitchFamily="18" charset="0"/>
                <a:sym typeface="+mn-ea"/>
              </a:rPr>
              <a:t> </a:t>
            </a:r>
            <a:r>
              <a:rPr lang="en-US" altLang="zh-CN" i="1">
                <a:latin typeface="Times New Roman" panose="02020603050405020304" pitchFamily="18" charset="0"/>
                <a:ea typeface="楷体" panose="02010609060101010101" charset="-122"/>
                <a:cs typeface="Times New Roman" panose="02020603050405020304" pitchFamily="18" charset="0"/>
                <a:sym typeface="+mn-ea"/>
              </a:rPr>
              <a:t>v </a:t>
            </a:r>
            <a:r>
              <a:rPr lang="zh-CN" altLang="en-US">
                <a:latin typeface="Times New Roman" panose="02020603050405020304" pitchFamily="18" charset="0"/>
                <a:ea typeface="楷体" panose="02010609060101010101" charset="-122"/>
                <a:cs typeface="Times New Roman" panose="02020603050405020304" pitchFamily="18" charset="0"/>
                <a:sym typeface="+mn-ea"/>
              </a:rPr>
              <a:t>下一个扩展节点的任务分配：要求任务</a:t>
            </a:r>
            <a:r>
              <a:rPr lang="en-US" altLang="zh-CN">
                <a:latin typeface="Times New Roman" panose="02020603050405020304" pitchFamily="18" charset="0"/>
                <a:ea typeface="楷体" panose="02010609060101010101" charset="-122"/>
                <a:cs typeface="Times New Roman" panose="02020603050405020304" pitchFamily="18" charset="0"/>
                <a:sym typeface="+mn-ea"/>
              </a:rPr>
              <a:t> w </a:t>
            </a:r>
            <a:r>
              <a:rPr lang="zh-CN" altLang="en-US">
                <a:latin typeface="Times New Roman" panose="02020603050405020304" pitchFamily="18" charset="0"/>
                <a:ea typeface="楷体" panose="02010609060101010101" charset="-122"/>
                <a:cs typeface="Times New Roman" panose="02020603050405020304" pitchFamily="18" charset="0"/>
                <a:sym typeface="+mn-ea"/>
              </a:rPr>
              <a:t>的</a:t>
            </a:r>
            <a:r>
              <a:rPr lang="en-US" altLang="zh-CN">
                <a:latin typeface="Times New Roman" panose="02020603050405020304" pitchFamily="18" charset="0"/>
                <a:ea typeface="楷体" panose="02010609060101010101" charset="-122"/>
                <a:cs typeface="Times New Roman" panose="02020603050405020304" pitchFamily="18" charset="0"/>
                <a:sym typeface="+mn-ea"/>
              </a:rPr>
              <a:t> parenting subtasks </a:t>
            </a:r>
            <a:r>
              <a:rPr lang="zh-CN" altLang="en-US">
                <a:latin typeface="Times New Roman" panose="02020603050405020304" pitchFamily="18" charset="0"/>
                <a:ea typeface="楷体" panose="02010609060101010101" charset="-122"/>
                <a:cs typeface="Times New Roman" panose="02020603050405020304" pitchFamily="18" charset="0"/>
                <a:sym typeface="+mn-ea"/>
              </a:rPr>
              <a:t>在</a:t>
            </a:r>
            <a:r>
              <a:rPr lang="en-US" altLang="zh-CN">
                <a:latin typeface="Times New Roman" panose="02020603050405020304" pitchFamily="18" charset="0"/>
                <a:ea typeface="楷体" panose="02010609060101010101" charset="-122"/>
                <a:cs typeface="Times New Roman" panose="02020603050405020304" pitchFamily="18" charset="0"/>
                <a:sym typeface="+mn-ea"/>
              </a:rPr>
              <a:t> </a:t>
            </a:r>
            <a:r>
              <a:rPr lang="en-US" altLang="zh-CN" i="1">
                <a:latin typeface="Times New Roman" panose="02020603050405020304" pitchFamily="18" charset="0"/>
                <a:ea typeface="楷体" panose="02010609060101010101" charset="-122"/>
                <a:cs typeface="Times New Roman" panose="02020603050405020304" pitchFamily="18" charset="0"/>
                <a:sym typeface="+mn-ea"/>
              </a:rPr>
              <a:t>v</a:t>
            </a:r>
            <a:r>
              <a:rPr lang="en-US" altLang="zh-CN">
                <a:latin typeface="Times New Roman" panose="02020603050405020304" pitchFamily="18" charset="0"/>
                <a:ea typeface="楷体" panose="02010609060101010101" charset="-122"/>
                <a:cs typeface="Times New Roman" panose="02020603050405020304" pitchFamily="18" charset="0"/>
                <a:sym typeface="+mn-ea"/>
              </a:rPr>
              <a:t> </a:t>
            </a:r>
            <a:r>
              <a:rPr lang="zh-CN" altLang="en-US">
                <a:latin typeface="Times New Roman" panose="02020603050405020304" pitchFamily="18" charset="0"/>
                <a:ea typeface="楷体" panose="02010609060101010101" charset="-122"/>
                <a:cs typeface="Times New Roman" panose="02020603050405020304" pitchFamily="18" charset="0"/>
                <a:sym typeface="+mn-ea"/>
              </a:rPr>
              <a:t>中都分配完了。</a:t>
            </a:r>
            <a:endParaRPr lang="en-US" altLang="zh-CN" i="1">
              <a:latin typeface="Times New Roman" panose="02020603050405020304" pitchFamily="18" charset="0"/>
              <a:cs typeface="Times New Roman" panose="02020603050405020304" pitchFamily="18" charset="0"/>
            </a:endParaRPr>
          </a:p>
          <a:p>
            <a:pPr marL="285750" indent="-28575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Branching method</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It determines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the order in which these child nodes are visited</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Propose to use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A* search</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as the heuristic function matches well with the lower bounds.</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The set of child nodes is expanded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in the order of estimated completion time of the whole plan</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given its current assignment.</a:t>
            </a:r>
          </a:p>
        </p:txBody>
      </p:sp>
      <p:pic>
        <p:nvPicPr>
          <p:cNvPr id="4" name="图片 3"/>
          <p:cNvPicPr>
            <a:picLocks noChangeAspect="1"/>
          </p:cNvPicPr>
          <p:nvPr>
            <p:custDataLst>
              <p:tags r:id="rId2"/>
            </p:custDataLst>
          </p:nvPr>
        </p:nvPicPr>
        <p:blipFill>
          <a:blip r:embed="rId6"/>
          <a:stretch>
            <a:fillRect/>
          </a:stretch>
        </p:blipFill>
        <p:spPr>
          <a:xfrm>
            <a:off x="1590675" y="2393950"/>
            <a:ext cx="1964690" cy="368300"/>
          </a:xfrm>
          <a:prstGeom prst="rect">
            <a:avLst/>
          </a:prstGeom>
        </p:spPr>
      </p:pic>
      <p:sp>
        <p:nvSpPr>
          <p:cNvPr id="6" name="文本框 5"/>
          <p:cNvSpPr txBox="1"/>
          <p:nvPr/>
        </p:nvSpPr>
        <p:spPr>
          <a:xfrm>
            <a:off x="3886200" y="2393950"/>
            <a:ext cx="6387465" cy="368300"/>
          </a:xfrm>
          <a:prstGeom prst="rect">
            <a:avLst/>
          </a:prstGeom>
          <a:noFill/>
        </p:spPr>
        <p:txBody>
          <a:bodyPr wrap="square" rtlCol="0">
            <a:spAutoFit/>
          </a:bodyPr>
          <a:lstStyle/>
          <a:p>
            <a:r>
              <a:rPr lang="en-US" altLang="zh-CN">
                <a:latin typeface="Times New Roman" panose="02020603050405020304" pitchFamily="18" charset="0"/>
                <a:ea typeface="楷体" panose="02010609060101010101" charset="-122"/>
                <a:cs typeface="Times New Roman" panose="02020603050405020304" pitchFamily="18" charset="0"/>
                <a:sym typeface="+mn-ea"/>
              </a:rPr>
              <a:t>τ</a:t>
            </a:r>
            <a:r>
              <a:rPr lang="en-US" altLang="zh-CN" baseline="-25000">
                <a:latin typeface="Times New Roman" panose="02020603050405020304" pitchFamily="18" charset="0"/>
                <a:ea typeface="楷体" panose="02010609060101010101" charset="-122"/>
                <a:cs typeface="Times New Roman" panose="02020603050405020304" pitchFamily="18" charset="0"/>
                <a:sym typeface="+mn-ea"/>
              </a:rPr>
              <a:t>n</a:t>
            </a:r>
            <a:r>
              <a:rPr lang="en-US" altLang="zh-CN">
                <a:latin typeface="Times New Roman" panose="02020603050405020304" pitchFamily="18" charset="0"/>
                <a:ea typeface="楷体" panose="02010609060101010101" charset="-122"/>
                <a:cs typeface="Times New Roman" panose="02020603050405020304" pitchFamily="18" charset="0"/>
                <a:sym typeface="+mn-ea"/>
              </a:rPr>
              <a:t> is the ordered sequence of tasks assigned to agent n∈N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322705"/>
            <a:ext cx="10433050" cy="147637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Components of BnB</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Upper bound</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It is tried for each chosen node to update the current best solution.</a:t>
            </a:r>
          </a:p>
        </p:txBody>
      </p:sp>
      <p:pic>
        <p:nvPicPr>
          <p:cNvPr id="4" name="图片 3"/>
          <p:cNvPicPr>
            <a:picLocks noChangeAspect="1"/>
          </p:cNvPicPr>
          <p:nvPr>
            <p:custDataLst>
              <p:tags r:id="rId2"/>
            </p:custDataLst>
          </p:nvPr>
        </p:nvPicPr>
        <p:blipFill>
          <a:blip r:embed="rId19"/>
          <a:stretch>
            <a:fillRect/>
          </a:stretch>
        </p:blipFill>
        <p:spPr>
          <a:xfrm>
            <a:off x="1149985" y="3311525"/>
            <a:ext cx="3273425" cy="417830"/>
          </a:xfrm>
          <a:prstGeom prst="rect">
            <a:avLst/>
          </a:prstGeom>
        </p:spPr>
      </p:pic>
      <p:sp>
        <p:nvSpPr>
          <p:cNvPr id="6" name="文本框 5"/>
          <p:cNvSpPr txBox="1"/>
          <p:nvPr/>
        </p:nvSpPr>
        <p:spPr>
          <a:xfrm>
            <a:off x="1866900" y="4246245"/>
            <a:ext cx="2463165" cy="829945"/>
          </a:xfrm>
          <a:prstGeom prst="rect">
            <a:avLst/>
          </a:prstGeom>
          <a:noFill/>
        </p:spPr>
        <p:txBody>
          <a:bodyPr wrap="square" rtlCol="0">
            <a:spAutoFit/>
          </a:bodyPr>
          <a:lstStyle/>
          <a:p>
            <a:r>
              <a:rPr lang="zh-CN" altLang="en-US" sz="1600" i="1">
                <a:latin typeface="Times New Roman" panose="02020603050405020304" pitchFamily="18" charset="0"/>
                <a:cs typeface="Times New Roman" panose="02020603050405020304" pitchFamily="18" charset="0"/>
              </a:rPr>
              <a:t>the upper bound</a:t>
            </a:r>
          </a:p>
          <a:p>
            <a:r>
              <a:rPr lang="en-US" altLang="zh-CN" sz="1600" i="1">
                <a:latin typeface="Times New Roman" panose="02020603050405020304" pitchFamily="18" charset="0"/>
                <a:cs typeface="Times New Roman" panose="02020603050405020304" pitchFamily="18" charset="0"/>
              </a:rPr>
              <a:t>(makespan of completing all subtasks)</a:t>
            </a:r>
          </a:p>
        </p:txBody>
      </p:sp>
      <p:sp>
        <p:nvSpPr>
          <p:cNvPr id="7" name="文本框 6"/>
          <p:cNvSpPr txBox="1"/>
          <p:nvPr>
            <p:custDataLst>
              <p:tags r:id="rId3"/>
            </p:custDataLst>
          </p:nvPr>
        </p:nvSpPr>
        <p:spPr>
          <a:xfrm>
            <a:off x="59690" y="5136515"/>
            <a:ext cx="3892550" cy="829945"/>
          </a:xfrm>
          <a:prstGeom prst="rect">
            <a:avLst/>
          </a:prstGeom>
          <a:noFill/>
        </p:spPr>
        <p:txBody>
          <a:bodyPr wrap="square" rtlCol="0">
            <a:spAutoFit/>
          </a:bodyPr>
          <a:lstStyle/>
          <a:p>
            <a:r>
              <a:rPr lang="zh-CN" altLang="en-US" sz="1600" i="1">
                <a:latin typeface="Times New Roman" panose="02020603050405020304" pitchFamily="18" charset="0"/>
                <a:cs typeface="Times New Roman" panose="02020603050405020304" pitchFamily="18" charset="0"/>
              </a:rPr>
              <a:t>the associated complete</a:t>
            </a:r>
            <a:r>
              <a:rPr lang="en-US" altLang="zh-CN" sz="1600" i="1">
                <a:latin typeface="Times New Roman" panose="02020603050405020304" pitchFamily="18" charset="0"/>
                <a:cs typeface="Times New Roman" panose="02020603050405020304" pitchFamily="18" charset="0"/>
              </a:rPr>
              <a:t> </a:t>
            </a:r>
            <a:r>
              <a:rPr lang="zh-CN" altLang="en-US" sz="1600" i="1">
                <a:latin typeface="Times New Roman" panose="02020603050405020304" pitchFamily="18" charset="0"/>
                <a:cs typeface="Times New Roman" panose="02020603050405020304" pitchFamily="18" charset="0"/>
              </a:rPr>
              <a:t>assignment with the same structure of ν</a:t>
            </a:r>
            <a:r>
              <a:rPr lang="en-US" altLang="zh-CN" sz="1600" i="1">
                <a:latin typeface="Times New Roman" panose="02020603050405020304" pitchFamily="18" charset="0"/>
                <a:cs typeface="Times New Roman" panose="02020603050405020304" pitchFamily="18" charset="0"/>
              </a:rPr>
              <a:t> (all subtasks have been assigned)</a:t>
            </a:r>
          </a:p>
        </p:txBody>
      </p:sp>
      <p:sp>
        <p:nvSpPr>
          <p:cNvPr id="8" name="文本框 7"/>
          <p:cNvSpPr txBox="1"/>
          <p:nvPr>
            <p:custDataLst>
              <p:tags r:id="rId4"/>
            </p:custDataLst>
          </p:nvPr>
        </p:nvSpPr>
        <p:spPr>
          <a:xfrm>
            <a:off x="3714750" y="3980180"/>
            <a:ext cx="2183130" cy="583565"/>
          </a:xfrm>
          <a:prstGeom prst="rect">
            <a:avLst/>
          </a:prstGeom>
          <a:noFill/>
        </p:spPr>
        <p:txBody>
          <a:bodyPr wrap="square" rtlCol="0">
            <a:spAutoFit/>
          </a:bodyPr>
          <a:lstStyle/>
          <a:p>
            <a:r>
              <a:rPr lang="en-US" altLang="zh-CN" sz="1600" i="1">
                <a:latin typeface="Times New Roman" panose="02020603050405020304" pitchFamily="18" charset="0"/>
                <a:cs typeface="Times New Roman" panose="02020603050405020304" pitchFamily="18" charset="0"/>
              </a:rPr>
              <a:t>the beginning time of all subtasks</a:t>
            </a:r>
          </a:p>
        </p:txBody>
      </p:sp>
      <p:cxnSp>
        <p:nvCxnSpPr>
          <p:cNvPr id="14" name="直接箭头连接符 13"/>
          <p:cNvCxnSpPr/>
          <p:nvPr>
            <p:custDataLst>
              <p:tags r:id="rId5"/>
            </p:custDataLst>
          </p:nvPr>
        </p:nvCxnSpPr>
        <p:spPr>
          <a:xfrm>
            <a:off x="1346200" y="3642995"/>
            <a:ext cx="457200" cy="147002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9" name="直接箭头连接符 8"/>
          <p:cNvCxnSpPr/>
          <p:nvPr>
            <p:custDataLst>
              <p:tags r:id="rId6"/>
            </p:custDataLst>
          </p:nvPr>
        </p:nvCxnSpPr>
        <p:spPr>
          <a:xfrm>
            <a:off x="1765300" y="3646170"/>
            <a:ext cx="920750" cy="59690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0" name="直接箭头连接符 9"/>
          <p:cNvCxnSpPr/>
          <p:nvPr>
            <p:custDataLst>
              <p:tags r:id="rId7"/>
            </p:custDataLst>
          </p:nvPr>
        </p:nvCxnSpPr>
        <p:spPr>
          <a:xfrm>
            <a:off x="2075815" y="3642995"/>
            <a:ext cx="1791335" cy="33972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pic>
        <p:nvPicPr>
          <p:cNvPr id="11" name="图片 10"/>
          <p:cNvPicPr>
            <a:picLocks noChangeAspect="1"/>
          </p:cNvPicPr>
          <p:nvPr>
            <p:custDataLst>
              <p:tags r:id="rId8"/>
            </p:custDataLst>
          </p:nvPr>
        </p:nvPicPr>
        <p:blipFill>
          <a:blip r:embed="rId20"/>
          <a:stretch>
            <a:fillRect/>
          </a:stretch>
        </p:blipFill>
        <p:spPr>
          <a:xfrm>
            <a:off x="6457950" y="3204845"/>
            <a:ext cx="3733800" cy="666750"/>
          </a:xfrm>
          <a:prstGeom prst="rect">
            <a:avLst/>
          </a:prstGeom>
        </p:spPr>
      </p:pic>
      <p:sp>
        <p:nvSpPr>
          <p:cNvPr id="12" name="文本框 11"/>
          <p:cNvSpPr txBox="1"/>
          <p:nvPr/>
        </p:nvSpPr>
        <p:spPr>
          <a:xfrm>
            <a:off x="6407150" y="2900045"/>
            <a:ext cx="4064000" cy="368300"/>
          </a:xfrm>
          <a:prstGeom prst="rect">
            <a:avLst/>
          </a:prstGeom>
          <a:noFill/>
        </p:spPr>
        <p:txBody>
          <a:bodyPr wrap="square" rtlCol="0">
            <a:spAutoFit/>
          </a:bodyPr>
          <a:lstStyle/>
          <a:p>
            <a:r>
              <a:rPr lang="en-US" altLang="zh-CN">
                <a:solidFill>
                  <a:srgbClr val="FF0000"/>
                </a:solidFill>
                <a:latin typeface="Times New Roman" panose="02020603050405020304" pitchFamily="18" charset="0"/>
                <a:cs typeface="Times New Roman" panose="02020603050405020304" pitchFamily="18" charset="0"/>
              </a:rPr>
              <a:t>Concurrency level </a:t>
            </a:r>
            <a:r>
              <a:rPr lang="en-US" altLang="zh-CN" i="1">
                <a:solidFill>
                  <a:srgbClr val="FF0000"/>
                </a:solidFill>
                <a:latin typeface="Times New Roman" panose="02020603050405020304" pitchFamily="18" charset="0"/>
                <a:cs typeface="Times New Roman" panose="02020603050405020304" pitchFamily="18" charset="0"/>
              </a:rPr>
              <a:t>η</a:t>
            </a:r>
            <a:r>
              <a:rPr lang="en-US" altLang="zh-CN" i="1" baseline="-25000">
                <a:solidFill>
                  <a:srgbClr val="FF0000"/>
                </a:solidFill>
                <a:latin typeface="Times New Roman" panose="02020603050405020304" pitchFamily="18" charset="0"/>
                <a:cs typeface="Times New Roman" panose="02020603050405020304" pitchFamily="18" charset="0"/>
              </a:rPr>
              <a:t>ν</a:t>
            </a:r>
            <a:r>
              <a:rPr lang="en-US" altLang="zh-CN">
                <a:solidFill>
                  <a:srgbClr val="FF0000"/>
                </a:solidFill>
                <a:latin typeface="Times New Roman" panose="02020603050405020304" pitchFamily="18" charset="0"/>
                <a:cs typeface="Times New Roman" panose="02020603050405020304" pitchFamily="18" charset="0"/>
              </a:rPr>
              <a:t> of node </a:t>
            </a:r>
            <a:r>
              <a:rPr lang="en-US" altLang="zh-CN" i="1">
                <a:solidFill>
                  <a:srgbClr val="FF0000"/>
                </a:solidFill>
                <a:latin typeface="Times New Roman" panose="02020603050405020304" pitchFamily="18" charset="0"/>
                <a:cs typeface="Times New Roman" panose="02020603050405020304" pitchFamily="18" charset="0"/>
                <a:sym typeface="+mn-ea"/>
              </a:rPr>
              <a:t>ν</a:t>
            </a:r>
            <a:r>
              <a:rPr lang="en-US" altLang="zh-CN">
                <a:solidFill>
                  <a:srgbClr val="FF0000"/>
                </a:solidFill>
                <a:latin typeface="Times New Roman" panose="02020603050405020304" pitchFamily="18" charset="0"/>
                <a:cs typeface="Times New Roman" panose="02020603050405020304" pitchFamily="18" charset="0"/>
                <a:sym typeface="+mn-ea"/>
              </a:rPr>
              <a:t>:</a:t>
            </a:r>
          </a:p>
        </p:txBody>
      </p:sp>
      <p:sp>
        <p:nvSpPr>
          <p:cNvPr id="13" name="文本框 12"/>
          <p:cNvSpPr txBox="1"/>
          <p:nvPr>
            <p:custDataLst>
              <p:tags r:id="rId9"/>
            </p:custDataLst>
          </p:nvPr>
        </p:nvSpPr>
        <p:spPr>
          <a:xfrm>
            <a:off x="6602730" y="4074795"/>
            <a:ext cx="1911350" cy="583565"/>
          </a:xfrm>
          <a:prstGeom prst="rect">
            <a:avLst/>
          </a:prstGeom>
          <a:noFill/>
        </p:spPr>
        <p:txBody>
          <a:bodyPr wrap="square" rtlCol="0">
            <a:spAutoFit/>
          </a:bodyPr>
          <a:lstStyle/>
          <a:p>
            <a:r>
              <a:rPr lang="zh-CN" altLang="en-US" sz="1600" i="1">
                <a:latin typeface="Times New Roman" panose="02020603050405020304" pitchFamily="18" charset="0"/>
                <a:cs typeface="Times New Roman" panose="02020603050405020304" pitchFamily="18" charset="0"/>
              </a:rPr>
              <a:t>the </a:t>
            </a:r>
            <a:r>
              <a:rPr lang="en-US" altLang="zh-CN" sz="1600" i="1">
                <a:latin typeface="Times New Roman" panose="02020603050405020304" pitchFamily="18" charset="0"/>
                <a:cs typeface="Times New Roman" panose="02020603050405020304" pitchFamily="18" charset="0"/>
              </a:rPr>
              <a:t>execution time of all subtasks in </a:t>
            </a:r>
            <a:r>
              <a:rPr lang="en-US" altLang="zh-CN" sz="1600" i="1">
                <a:latin typeface="Times New Roman" panose="02020603050405020304" pitchFamily="18" charset="0"/>
                <a:ea typeface="楷体" panose="02010609060101010101" charset="-122"/>
                <a:cs typeface="Times New Roman" panose="02020603050405020304" pitchFamily="18" charset="0"/>
                <a:sym typeface="+mn-ea"/>
              </a:rPr>
              <a:t>τ</a:t>
            </a:r>
            <a:r>
              <a:rPr lang="en-US" altLang="zh-CN" sz="1600" i="1" baseline="-25000">
                <a:latin typeface="Times New Roman" panose="02020603050405020304" pitchFamily="18" charset="0"/>
                <a:ea typeface="楷体" panose="02010609060101010101" charset="-122"/>
                <a:cs typeface="Times New Roman" panose="02020603050405020304" pitchFamily="18" charset="0"/>
                <a:sym typeface="+mn-ea"/>
              </a:rPr>
              <a:t>n</a:t>
            </a:r>
            <a:r>
              <a:rPr lang="en-US" altLang="zh-CN" sz="1600" i="1">
                <a:latin typeface="Times New Roman" panose="02020603050405020304" pitchFamily="18" charset="0"/>
                <a:cs typeface="Times New Roman" panose="02020603050405020304" pitchFamily="18" charset="0"/>
              </a:rPr>
              <a:t> </a:t>
            </a:r>
          </a:p>
        </p:txBody>
      </p:sp>
      <p:sp>
        <p:nvSpPr>
          <p:cNvPr id="15" name="文本框 14"/>
          <p:cNvSpPr txBox="1"/>
          <p:nvPr>
            <p:custDataLst>
              <p:tags r:id="rId10"/>
            </p:custDataLst>
          </p:nvPr>
        </p:nvSpPr>
        <p:spPr>
          <a:xfrm>
            <a:off x="4793615" y="4728845"/>
            <a:ext cx="2532380" cy="337185"/>
          </a:xfrm>
          <a:prstGeom prst="rect">
            <a:avLst/>
          </a:prstGeom>
          <a:noFill/>
        </p:spPr>
        <p:txBody>
          <a:bodyPr wrap="square" rtlCol="0">
            <a:spAutoFit/>
          </a:bodyPr>
          <a:lstStyle/>
          <a:p>
            <a:r>
              <a:rPr lang="zh-CN" altLang="en-US" sz="1600" i="1">
                <a:latin typeface="Times New Roman" panose="02020603050405020304" pitchFamily="18" charset="0"/>
                <a:cs typeface="Times New Roman" panose="02020603050405020304" pitchFamily="18" charset="0"/>
              </a:rPr>
              <a:t>the </a:t>
            </a:r>
            <a:r>
              <a:rPr lang="en-US" altLang="zh-CN" sz="1600" i="1">
                <a:latin typeface="Times New Roman" panose="02020603050405020304" pitchFamily="18" charset="0"/>
                <a:cs typeface="Times New Roman" panose="02020603050405020304" pitchFamily="18" charset="0"/>
              </a:rPr>
              <a:t>max current makespan </a:t>
            </a:r>
          </a:p>
        </p:txBody>
      </p:sp>
      <p:sp>
        <p:nvSpPr>
          <p:cNvPr id="16" name="文本框 15"/>
          <p:cNvSpPr txBox="1"/>
          <p:nvPr>
            <p:custDataLst>
              <p:tags r:id="rId11"/>
            </p:custDataLst>
          </p:nvPr>
        </p:nvSpPr>
        <p:spPr>
          <a:xfrm>
            <a:off x="8514080" y="4482465"/>
            <a:ext cx="3637280" cy="829945"/>
          </a:xfrm>
          <a:prstGeom prst="rect">
            <a:avLst/>
          </a:prstGeom>
          <a:noFill/>
        </p:spPr>
        <p:txBody>
          <a:bodyPr wrap="square" rtlCol="0">
            <a:spAutoFit/>
          </a:bodyPr>
          <a:lstStyle/>
          <a:p>
            <a:r>
              <a:rPr sz="1600" i="1">
                <a:latin typeface="Times New Roman" panose="02020603050405020304" pitchFamily="18" charset="0"/>
                <a:cs typeface="Times New Roman" panose="02020603050405020304" pitchFamily="18" charset="0"/>
              </a:rPr>
              <a:t> the total execution time of all subtasks ω given its duration Dω and the number of participants Nω.</a:t>
            </a:r>
          </a:p>
        </p:txBody>
      </p:sp>
      <p:cxnSp>
        <p:nvCxnSpPr>
          <p:cNvPr id="17" name="直接箭头连接符 16"/>
          <p:cNvCxnSpPr>
            <a:endCxn id="16" idx="0"/>
          </p:cNvCxnSpPr>
          <p:nvPr>
            <p:custDataLst>
              <p:tags r:id="rId12"/>
            </p:custDataLst>
          </p:nvPr>
        </p:nvCxnSpPr>
        <p:spPr>
          <a:xfrm>
            <a:off x="8013065" y="3681730"/>
            <a:ext cx="2319655" cy="80073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endCxn id="13" idx="0"/>
          </p:cNvCxnSpPr>
          <p:nvPr>
            <p:custDataLst>
              <p:tags r:id="rId13"/>
            </p:custDataLst>
          </p:nvPr>
        </p:nvCxnSpPr>
        <p:spPr>
          <a:xfrm>
            <a:off x="7510145" y="3681730"/>
            <a:ext cx="48260" cy="39306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0" name="直接箭头连接符 19"/>
          <p:cNvCxnSpPr>
            <a:endCxn id="15" idx="0"/>
          </p:cNvCxnSpPr>
          <p:nvPr>
            <p:custDataLst>
              <p:tags r:id="rId14"/>
            </p:custDataLst>
          </p:nvPr>
        </p:nvCxnSpPr>
        <p:spPr>
          <a:xfrm flipH="1">
            <a:off x="6059805" y="3681730"/>
            <a:ext cx="542925" cy="104711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21" name="文本框 20"/>
          <p:cNvSpPr txBox="1"/>
          <p:nvPr>
            <p:custDataLst>
              <p:tags r:id="rId15"/>
            </p:custDataLst>
          </p:nvPr>
        </p:nvSpPr>
        <p:spPr>
          <a:xfrm>
            <a:off x="1149985" y="2898775"/>
            <a:ext cx="4634230" cy="368300"/>
          </a:xfrm>
          <a:prstGeom prst="rect">
            <a:avLst/>
          </a:prstGeom>
          <a:noFill/>
        </p:spPr>
        <p:txBody>
          <a:bodyPr wrap="square" rtlCol="0">
            <a:spAutoFit/>
          </a:bodyPr>
          <a:lstStyle/>
          <a:p>
            <a:r>
              <a:rPr lang="en-US" altLang="zh-CN">
                <a:solidFill>
                  <a:srgbClr val="FF0000"/>
                </a:solidFill>
                <a:latin typeface="Times New Roman" panose="02020603050405020304" pitchFamily="18" charset="0"/>
                <a:cs typeface="Times New Roman" panose="02020603050405020304" pitchFamily="18" charset="0"/>
              </a:rPr>
              <a:t>Upper bound of all solutions rooted from node </a:t>
            </a:r>
            <a:r>
              <a:rPr lang="en-US" altLang="zh-CN" i="1">
                <a:solidFill>
                  <a:srgbClr val="FF0000"/>
                </a:solidFill>
                <a:latin typeface="Times New Roman" panose="02020603050405020304" pitchFamily="18" charset="0"/>
                <a:cs typeface="Times New Roman" panose="02020603050405020304" pitchFamily="18" charset="0"/>
              </a:rPr>
              <a:t>v</a:t>
            </a:r>
            <a:r>
              <a:rPr lang="en-US" altLang="zh-CN">
                <a:solidFill>
                  <a:srgbClr val="FF0000"/>
                </a:solidFill>
                <a:latin typeface="Times New Roman" panose="02020603050405020304" pitchFamily="18" charset="0"/>
                <a:cs typeface="Times New Roman" panose="02020603050405020304" pitchFamily="18" charset="0"/>
                <a:sym typeface="+mn-ea"/>
              </a:rPr>
              <a:t>:</a:t>
            </a:r>
          </a:p>
        </p:txBody>
      </p:sp>
      <p:sp>
        <p:nvSpPr>
          <p:cNvPr id="22" name="文本框 21"/>
          <p:cNvSpPr txBox="1"/>
          <p:nvPr/>
        </p:nvSpPr>
        <p:spPr>
          <a:xfrm>
            <a:off x="4188460" y="5810885"/>
            <a:ext cx="7498715" cy="368300"/>
          </a:xfrm>
          <a:prstGeom prst="rect">
            <a:avLst/>
          </a:prstGeom>
          <a:noFill/>
        </p:spPr>
        <p:txBody>
          <a:bodyPr wrap="square" rtlCol="0">
            <a:spAutoFit/>
          </a:bodyPr>
          <a:lstStyle/>
          <a:p>
            <a:r>
              <a:rPr lang="en-US" altLang="zh-CN" b="1" i="1">
                <a:solidFill>
                  <a:schemeClr val="tx1"/>
                </a:solidFill>
                <a:latin typeface="Times New Roman" panose="02020603050405020304" pitchFamily="18" charset="0"/>
                <a:cs typeface="Times New Roman" panose="02020603050405020304" pitchFamily="18" charset="0"/>
              </a:rPr>
              <a:t>Remark:</a:t>
            </a:r>
            <a:r>
              <a:rPr lang="en-US" altLang="zh-CN" i="1">
                <a:latin typeface="Times New Roman" panose="02020603050405020304" pitchFamily="18" charset="0"/>
                <a:cs typeface="Times New Roman" panose="02020603050405020304" pitchFamily="18" charset="0"/>
              </a:rPr>
              <a:t> the child node with the highest η</a:t>
            </a:r>
            <a:r>
              <a:rPr lang="en-US" altLang="zh-CN" i="1" baseline="-25000">
                <a:latin typeface="Times New Roman" panose="02020603050405020304" pitchFamily="18" charset="0"/>
                <a:cs typeface="Times New Roman" panose="02020603050405020304" pitchFamily="18" charset="0"/>
              </a:rPr>
              <a:t>ν</a:t>
            </a:r>
            <a:r>
              <a:rPr lang="en-US" altLang="zh-CN" i="1">
                <a:latin typeface="Times New Roman" panose="02020603050405020304" pitchFamily="18" charset="0"/>
                <a:cs typeface="Times New Roman" panose="02020603050405020304" pitchFamily="18" charset="0"/>
              </a:rPr>
              <a:t> is chosen as the next node to expand.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custDataLst>
              <p:tags r:id="rId1"/>
            </p:custDataLst>
          </p:nvPr>
        </p:nvSpPr>
        <p:spPr>
          <a:xfrm>
            <a:off x="794385" y="1322705"/>
            <a:ext cx="10433050" cy="378460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Components of BnB</a:t>
            </a:r>
          </a:p>
          <a:p>
            <a:pPr marL="342900" indent="-342900" fontAlgn="auto">
              <a:lnSpc>
                <a:spcPct val="150000"/>
              </a:lnSpc>
              <a:buFont typeface="Wingdings" panose="05000000000000000000" charset="0"/>
              <a:buChar char="l"/>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Lower bound</a:t>
            </a: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indent="0" fontAlgn="auto">
              <a:lnSpc>
                <a:spcPct val="150000"/>
              </a:lnSpc>
              <a:buFont typeface="Wingdings" panose="05000000000000000000" charset="0"/>
              <a:buNone/>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It is designed to check whether a node fetched by branching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has the potential to produce a better solution</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p>
          <a:p>
            <a:pPr indent="0" fontAlgn="auto">
              <a:lnSpc>
                <a:spcPct val="150000"/>
              </a:lnSpc>
              <a:buFont typeface="Wingdings" panose="05000000000000000000" charset="0"/>
              <a:buNone/>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The lower bound of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the makespan of all solutions rooted from this node</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is estimated via two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separate relaxations</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of the original problem: one is to consider only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the partial ordering constraints</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while ignoring the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agent capacities</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another is vice versa.</a:t>
            </a:r>
          </a:p>
          <a:p>
            <a:pPr indent="0" fontAlgn="auto">
              <a:lnSpc>
                <a:spcPct val="150000"/>
              </a:lnSpc>
              <a:buFont typeface="Wingdings" panose="05000000000000000000" charset="0"/>
              <a:buNone/>
            </a:pP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6" name="图片 5"/>
          <p:cNvPicPr>
            <a:picLocks noChangeAspect="1"/>
          </p:cNvPicPr>
          <p:nvPr>
            <p:custDataLst>
              <p:tags r:id="rId2"/>
            </p:custDataLst>
          </p:nvPr>
        </p:nvPicPr>
        <p:blipFill>
          <a:blip r:embed="rId6"/>
          <a:stretch>
            <a:fillRect/>
          </a:stretch>
        </p:blipFill>
        <p:spPr>
          <a:xfrm>
            <a:off x="7492365" y="4279900"/>
            <a:ext cx="3735070" cy="2306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custDataLst>
              <p:tags r:id="rId1"/>
            </p:custDataLst>
          </p:nvPr>
        </p:nvPicPr>
        <p:blipFill>
          <a:blip r:embed="rId16"/>
          <a:stretch>
            <a:fillRect/>
          </a:stretch>
        </p:blipFill>
        <p:spPr>
          <a:xfrm>
            <a:off x="794385" y="1444625"/>
            <a:ext cx="5368290" cy="4851400"/>
          </a:xfrm>
          <a:prstGeom prst="rect">
            <a:avLst/>
          </a:prstGeom>
        </p:spPr>
      </p:pic>
      <p:sp>
        <p:nvSpPr>
          <p:cNvPr id="9" name="矩形 8"/>
          <p:cNvSpPr/>
          <p:nvPr>
            <p:custDataLst>
              <p:tags r:id="rId2"/>
            </p:custDataLst>
          </p:nvPr>
        </p:nvSpPr>
        <p:spPr>
          <a:xfrm>
            <a:off x="882650" y="3549015"/>
            <a:ext cx="4311015" cy="850900"/>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7" name="文本框 6"/>
          <p:cNvSpPr txBox="1"/>
          <p:nvPr>
            <p:custDataLst>
              <p:tags r:id="rId3"/>
            </p:custDataLst>
          </p:nvPr>
        </p:nvSpPr>
        <p:spPr>
          <a:xfrm>
            <a:off x="6207125" y="2103120"/>
            <a:ext cx="6159500" cy="3969385"/>
          </a:xfrm>
          <a:prstGeom prst="rect">
            <a:avLst/>
          </a:prstGeom>
          <a:noFill/>
        </p:spPr>
        <p:txBody>
          <a:bodyPr wrap="square" rtlCol="0">
            <a:spAutoFit/>
          </a:bodyPr>
          <a:lstStyle/>
          <a:p>
            <a:r>
              <a:rPr>
                <a:latin typeface="Times New Roman" panose="02020603050405020304" pitchFamily="18" charset="0"/>
                <a:ea typeface="楷体" panose="02010609060101010101" charset="-122"/>
                <a:cs typeface="Times New Roman" panose="02020603050405020304" pitchFamily="18" charset="0"/>
              </a:rPr>
              <a:t>1. 初始化</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root node </a:t>
            </a:r>
            <a:r>
              <a:rPr i="1">
                <a:latin typeface="Times New Roman" panose="02020603050405020304" pitchFamily="18" charset="0"/>
                <a:ea typeface="楷体" panose="02010609060101010101" charset="-122"/>
                <a:cs typeface="Times New Roman" panose="02020603050405020304" pitchFamily="18" charset="0"/>
              </a:rPr>
              <a:t>v</a:t>
            </a:r>
            <a:r>
              <a:rPr baseline="-25000">
                <a:latin typeface="Times New Roman" panose="02020603050405020304" pitchFamily="18" charset="0"/>
                <a:ea typeface="楷体" panose="02010609060101010101" charset="-122"/>
                <a:cs typeface="Times New Roman" panose="02020603050405020304" pitchFamily="18" charset="0"/>
              </a:rPr>
              <a:t>0</a:t>
            </a:r>
            <a:r>
              <a:rPr lang="en-US" baseline="-25000">
                <a:latin typeface="Times New Roman" panose="02020603050405020304" pitchFamily="18" charset="0"/>
                <a:ea typeface="楷体" panose="02010609060101010101" charset="-122"/>
                <a:cs typeface="Times New Roman" panose="02020603050405020304" pitchFamily="18" charset="0"/>
              </a:rPr>
              <a:t> </a:t>
            </a:r>
            <a:r>
              <a:rPr lang="zh-CN" altLang="en-US" baseline="-25000">
                <a:latin typeface="Times New Roman" panose="02020603050405020304" pitchFamily="18" charset="0"/>
                <a:ea typeface="楷体" panose="02010609060101010101" charset="-122"/>
                <a:cs typeface="Times New Roman" panose="02020603050405020304" pitchFamily="18" charset="0"/>
              </a:rPr>
              <a:t>、</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Q (用于储存还未访问的</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nodes</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且以lower bound</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作为</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index)</a:t>
            </a:r>
            <a:r>
              <a:rPr lang="zh-CN">
                <a:latin typeface="Times New Roman" panose="02020603050405020304" pitchFamily="18" charset="0"/>
                <a:ea typeface="楷体" panose="02010609060101010101" charset="-122"/>
                <a:cs typeface="Times New Roman" panose="02020603050405020304" pitchFamily="18" charset="0"/>
              </a:rPr>
              <a:t>以及最优值</a:t>
            </a:r>
            <a:r>
              <a:rPr lang="en-US" altLang="zh-CN">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sym typeface="+mn-ea"/>
              </a:rPr>
              <a:t>T*, </a:t>
            </a:r>
            <a:r>
              <a:rPr lang="en-US" i="1">
                <a:latin typeface="Times New Roman" panose="02020603050405020304" pitchFamily="18" charset="0"/>
                <a:ea typeface="楷体" panose="02010609060101010101" charset="-122"/>
                <a:cs typeface="Times New Roman" panose="02020603050405020304" pitchFamily="18" charset="0"/>
                <a:sym typeface="+mn-ea"/>
              </a:rPr>
              <a:t> </a:t>
            </a:r>
            <a:r>
              <a:rPr i="1">
                <a:latin typeface="Times New Roman" panose="02020603050405020304" pitchFamily="18" charset="0"/>
                <a:ea typeface="楷体" panose="02010609060101010101" charset="-122"/>
                <a:cs typeface="Times New Roman" panose="02020603050405020304" pitchFamily="18" charset="0"/>
                <a:sym typeface="+mn-ea"/>
              </a:rPr>
              <a:t>J*</a:t>
            </a:r>
            <a:r>
              <a:rPr>
                <a:latin typeface="Times New Roman" panose="02020603050405020304" pitchFamily="18" charset="0"/>
                <a:ea typeface="楷体" panose="02010609060101010101" charset="-122"/>
                <a:cs typeface="Times New Roman" panose="02020603050405020304" pitchFamily="18" charset="0"/>
              </a:rPr>
              <a:t>;</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2. </a:t>
            </a:r>
            <a:r>
              <a:rPr lang="zh-CN">
                <a:latin typeface="Times New Roman" panose="02020603050405020304" pitchFamily="18" charset="0"/>
                <a:ea typeface="楷体" panose="02010609060101010101" charset="-122"/>
                <a:cs typeface="Times New Roman" panose="02020603050405020304" pitchFamily="18" charset="0"/>
              </a:rPr>
              <a:t>在时间预算内</a:t>
            </a:r>
            <a:r>
              <a:rPr>
                <a:latin typeface="Times New Roman" panose="02020603050405020304" pitchFamily="18" charset="0"/>
                <a:ea typeface="楷体" panose="02010609060101010101" charset="-122"/>
                <a:cs typeface="Times New Roman" panose="02020603050405020304" pitchFamily="18" charset="0"/>
              </a:rPr>
              <a:t>从</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Q</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中挑出</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lower bound</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值最小的</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node;</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3. 计算该</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node</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的</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upper bound</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并更新最优值</a:t>
            </a:r>
            <a:r>
              <a:rPr lang="en-US" i="1">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rPr>
              <a:t>T*, </a:t>
            </a:r>
            <a:r>
              <a:rPr lang="en-US" i="1">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rPr>
              <a:t>J*, </a:t>
            </a:r>
            <a:r>
              <a:rPr lang="en-US" i="1">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rPr>
              <a:t>T</a:t>
            </a:r>
            <a:r>
              <a:rPr i="1" baseline="-25000">
                <a:latin typeface="Times New Roman" panose="02020603050405020304" pitchFamily="18" charset="0"/>
                <a:ea typeface="楷体" panose="02010609060101010101" charset="-122"/>
                <a:cs typeface="Times New Roman" panose="02020603050405020304" pitchFamily="18" charset="0"/>
              </a:rPr>
              <a:t>Ω</a:t>
            </a:r>
            <a:r>
              <a:rPr i="1">
                <a:latin typeface="Times New Roman" panose="02020603050405020304" pitchFamily="18" charset="0"/>
                <a:ea typeface="楷体" panose="02010609060101010101" charset="-122"/>
                <a:cs typeface="Times New Roman" panose="02020603050405020304" pitchFamily="18" charset="0"/>
              </a:rPr>
              <a:t>*</a:t>
            </a:r>
            <a:r>
              <a:rPr>
                <a:latin typeface="Times New Roman" panose="02020603050405020304" pitchFamily="18" charset="0"/>
                <a:ea typeface="楷体" panose="02010609060101010101" charset="-122"/>
                <a:cs typeface="Times New Roman" panose="02020603050405020304" pitchFamily="18" charset="0"/>
              </a:rPr>
              <a:t>；</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4. 生成</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node </a:t>
            </a:r>
            <a:r>
              <a:rPr i="1">
                <a:latin typeface="Times New Roman" panose="02020603050405020304" pitchFamily="18" charset="0"/>
                <a:ea typeface="楷体" panose="02010609060101010101" charset="-122"/>
                <a:cs typeface="Times New Roman" panose="02020603050405020304" pitchFamily="18" charset="0"/>
              </a:rPr>
              <a:t>v</a:t>
            </a:r>
            <a:r>
              <a:rPr lang="en-US" i="1">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的</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set of child nodes;</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5. 遍历计算每个</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child node</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的</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lower bound</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值，如果该值小于等于</a:t>
            </a:r>
            <a:r>
              <a:rPr lang="en-US">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rPr>
              <a:t>T*</a:t>
            </a:r>
            <a:r>
              <a:rPr>
                <a:latin typeface="Times New Roman" panose="02020603050405020304" pitchFamily="18" charset="0"/>
                <a:ea typeface="楷体" panose="02010609060101010101" charset="-122"/>
                <a:cs typeface="Times New Roman" panose="02020603050405020304" pitchFamily="18" charset="0"/>
              </a:rPr>
              <a:t>（说明该节点有可能生成一个更优的解），则将该</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node</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存入</a:t>
            </a:r>
            <a:r>
              <a:rPr lang="en-US">
                <a:latin typeface="Times New Roman" panose="02020603050405020304" pitchFamily="18" charset="0"/>
                <a:ea typeface="楷体" panose="02010609060101010101" charset="-122"/>
                <a:cs typeface="Times New Roman" panose="02020603050405020304" pitchFamily="18" charset="0"/>
              </a:rPr>
              <a:t> </a:t>
            </a:r>
            <a:r>
              <a:rPr>
                <a:latin typeface="Times New Roman" panose="02020603050405020304" pitchFamily="18" charset="0"/>
                <a:ea typeface="楷体" panose="02010609060101010101" charset="-122"/>
                <a:cs typeface="Times New Roman" panose="02020603050405020304" pitchFamily="18" charset="0"/>
              </a:rPr>
              <a:t>Q中；</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6. </a:t>
            </a:r>
            <a:r>
              <a:rPr lang="en-US" altLang="zh-CN">
                <a:latin typeface="Times New Roman" panose="02020603050405020304" pitchFamily="18" charset="0"/>
                <a:ea typeface="楷体" panose="02010609060101010101" charset="-122"/>
                <a:cs typeface="Times New Roman" panose="02020603050405020304" pitchFamily="18" charset="0"/>
                <a:sym typeface="+mn-ea"/>
              </a:rPr>
              <a:t>若时间允许</a:t>
            </a:r>
            <a:r>
              <a:rPr lang="zh-CN" altLang="en-US">
                <a:latin typeface="Times New Roman" panose="02020603050405020304" pitchFamily="18" charset="0"/>
                <a:ea typeface="楷体" panose="02010609060101010101" charset="-122"/>
                <a:cs typeface="Times New Roman" panose="02020603050405020304" pitchFamily="18" charset="0"/>
                <a:sym typeface="+mn-ea"/>
              </a:rPr>
              <a:t>，则</a:t>
            </a:r>
            <a:r>
              <a:rPr lang="en-US" altLang="zh-CN">
                <a:latin typeface="Times New Roman" panose="02020603050405020304" pitchFamily="18" charset="0"/>
                <a:ea typeface="楷体" panose="02010609060101010101" charset="-122"/>
                <a:cs typeface="Times New Roman" panose="02020603050405020304" pitchFamily="18" charset="0"/>
                <a:sym typeface="+mn-ea"/>
              </a:rPr>
              <a:t> r</a:t>
            </a:r>
            <a:r>
              <a:rPr>
                <a:latin typeface="Times New Roman" panose="02020603050405020304" pitchFamily="18" charset="0"/>
                <a:ea typeface="楷体" panose="02010609060101010101" charset="-122"/>
                <a:cs typeface="Times New Roman" panose="02020603050405020304" pitchFamily="18" charset="0"/>
              </a:rPr>
              <a:t>epeat</a:t>
            </a:r>
            <a:r>
              <a:rPr lang="zh-CN">
                <a:latin typeface="Times New Roman" panose="02020603050405020304" pitchFamily="18" charset="0"/>
                <a:ea typeface="楷体" panose="02010609060101010101" charset="-122"/>
                <a:cs typeface="Times New Roman" panose="02020603050405020304" pitchFamily="18" charset="0"/>
              </a:rPr>
              <a:t>。</a:t>
            </a:r>
          </a:p>
        </p:txBody>
      </p:sp>
      <p:sp>
        <p:nvSpPr>
          <p:cNvPr id="4" name="文本框 3"/>
          <p:cNvSpPr txBox="1"/>
          <p:nvPr/>
        </p:nvSpPr>
        <p:spPr>
          <a:xfrm>
            <a:off x="6311900" y="1557020"/>
            <a:ext cx="1308100" cy="398780"/>
          </a:xfrm>
          <a:prstGeom prst="rect">
            <a:avLst/>
          </a:prstGeom>
          <a:noFill/>
        </p:spPr>
        <p:txBody>
          <a:bodyPr wrap="square" rtlCol="0">
            <a:spAutoFit/>
          </a:bodyPr>
          <a:lstStyle/>
          <a:p>
            <a:r>
              <a:rPr lang="zh-CN" altLang="en-US" sz="2000" b="1">
                <a:latin typeface="楷体" panose="02010609060101010101" charset="-122"/>
                <a:ea typeface="楷体" panose="02010609060101010101" charset="-122"/>
              </a:rPr>
              <a:t>算法逻辑：</a:t>
            </a:r>
          </a:p>
        </p:txBody>
      </p:sp>
      <p:sp>
        <p:nvSpPr>
          <p:cNvPr id="8" name="矩形 7"/>
          <p:cNvSpPr/>
          <p:nvPr>
            <p:custDataLst>
              <p:tags r:id="rId4"/>
            </p:custDataLst>
          </p:nvPr>
        </p:nvSpPr>
        <p:spPr>
          <a:xfrm>
            <a:off x="882650" y="2534285"/>
            <a:ext cx="4310380" cy="48323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0" name="矩形 9"/>
          <p:cNvSpPr/>
          <p:nvPr>
            <p:custDataLst>
              <p:tags r:id="rId5"/>
            </p:custDataLst>
          </p:nvPr>
        </p:nvSpPr>
        <p:spPr>
          <a:xfrm>
            <a:off x="882650" y="3074035"/>
            <a:ext cx="4310380" cy="431165"/>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1" name="矩形 10"/>
          <p:cNvSpPr/>
          <p:nvPr>
            <p:custDataLst>
              <p:tags r:id="rId6"/>
            </p:custDataLst>
          </p:nvPr>
        </p:nvSpPr>
        <p:spPr>
          <a:xfrm>
            <a:off x="882650" y="4443730"/>
            <a:ext cx="4310380" cy="215900"/>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sp>
        <p:nvSpPr>
          <p:cNvPr id="12" name="矩形 11"/>
          <p:cNvSpPr/>
          <p:nvPr>
            <p:custDataLst>
              <p:tags r:id="rId7"/>
            </p:custDataLst>
          </p:nvPr>
        </p:nvSpPr>
        <p:spPr>
          <a:xfrm>
            <a:off x="882650" y="4703445"/>
            <a:ext cx="4310380" cy="1160780"/>
          </a:xfrm>
          <a:prstGeom prst="rect">
            <a:avLst/>
          </a:prstGeom>
          <a:ln w="19050">
            <a:solidFill>
              <a:srgbClr val="C00000"/>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zh-CN" altLang="en-US"/>
          </a:p>
        </p:txBody>
      </p:sp>
      <p:cxnSp>
        <p:nvCxnSpPr>
          <p:cNvPr id="17" name="直接箭头连接符 16"/>
          <p:cNvCxnSpPr/>
          <p:nvPr>
            <p:custDataLst>
              <p:tags r:id="rId8"/>
            </p:custDataLst>
          </p:nvPr>
        </p:nvCxnSpPr>
        <p:spPr>
          <a:xfrm flipV="1">
            <a:off x="5193665" y="2331720"/>
            <a:ext cx="1042035" cy="45085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3" name="直接箭头连接符 12"/>
          <p:cNvCxnSpPr/>
          <p:nvPr>
            <p:custDataLst>
              <p:tags r:id="rId9"/>
            </p:custDataLst>
          </p:nvPr>
        </p:nvCxnSpPr>
        <p:spPr>
          <a:xfrm flipV="1">
            <a:off x="5193665" y="3157220"/>
            <a:ext cx="997585" cy="14605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4" name="直接箭头连接符 13"/>
          <p:cNvCxnSpPr/>
          <p:nvPr>
            <p:custDataLst>
              <p:tags r:id="rId10"/>
            </p:custDataLst>
          </p:nvPr>
        </p:nvCxnSpPr>
        <p:spPr>
          <a:xfrm flipV="1">
            <a:off x="5193030" y="3684270"/>
            <a:ext cx="1017270" cy="28448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5" name="直接箭头连接符 14"/>
          <p:cNvCxnSpPr/>
          <p:nvPr>
            <p:custDataLst>
              <p:tags r:id="rId11"/>
            </p:custDataLst>
          </p:nvPr>
        </p:nvCxnSpPr>
        <p:spPr>
          <a:xfrm flipV="1">
            <a:off x="5196840" y="4268470"/>
            <a:ext cx="1026160" cy="27559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6" name="直接箭头连接符 15"/>
          <p:cNvCxnSpPr/>
          <p:nvPr>
            <p:custDataLst>
              <p:tags r:id="rId12"/>
            </p:custDataLst>
          </p:nvPr>
        </p:nvCxnSpPr>
        <p:spPr>
          <a:xfrm flipV="1">
            <a:off x="5193030" y="4859020"/>
            <a:ext cx="1029970" cy="43434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367155"/>
            <a:ext cx="2349500" cy="5530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Overall Algorithm</a:t>
            </a:r>
          </a:p>
        </p:txBody>
      </p:sp>
      <p:pic>
        <p:nvPicPr>
          <p:cNvPr id="4" name="图片 3"/>
          <p:cNvPicPr>
            <a:picLocks noChangeAspect="1"/>
          </p:cNvPicPr>
          <p:nvPr>
            <p:custDataLst>
              <p:tags r:id="rId2"/>
            </p:custDataLst>
          </p:nvPr>
        </p:nvPicPr>
        <p:blipFill>
          <a:blip r:embed="rId8"/>
          <a:stretch>
            <a:fillRect/>
          </a:stretch>
        </p:blipFill>
        <p:spPr>
          <a:xfrm>
            <a:off x="727075" y="2085975"/>
            <a:ext cx="5152390" cy="3728085"/>
          </a:xfrm>
          <a:prstGeom prst="rect">
            <a:avLst/>
          </a:prstGeom>
        </p:spPr>
      </p:pic>
      <p:sp>
        <p:nvSpPr>
          <p:cNvPr id="6" name="文本框 5"/>
          <p:cNvSpPr txBox="1"/>
          <p:nvPr>
            <p:custDataLst>
              <p:tags r:id="rId3"/>
            </p:custDataLst>
          </p:nvPr>
        </p:nvSpPr>
        <p:spPr>
          <a:xfrm>
            <a:off x="6207125" y="1557020"/>
            <a:ext cx="5346065" cy="398780"/>
          </a:xfrm>
          <a:prstGeom prst="rect">
            <a:avLst/>
          </a:prstGeom>
          <a:noFill/>
        </p:spPr>
        <p:txBody>
          <a:bodyPr wrap="square" rtlCol="0">
            <a:spAutoFit/>
          </a:bodyPr>
          <a:lstStyle/>
          <a:p>
            <a:r>
              <a:rPr lang="zh-CN" altLang="en-US" sz="2000" b="1">
                <a:latin typeface="楷体" panose="02010609060101010101" charset="-122"/>
                <a:ea typeface="楷体" panose="02010609060101010101" charset="-122"/>
              </a:rPr>
              <a:t>算法逻辑：</a:t>
            </a:r>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
        <p:nvSpPr>
          <p:cNvPr id="7" name="文本框 6"/>
          <p:cNvSpPr txBox="1"/>
          <p:nvPr/>
        </p:nvSpPr>
        <p:spPr>
          <a:xfrm>
            <a:off x="6207125" y="5520055"/>
            <a:ext cx="5346700" cy="645160"/>
          </a:xfrm>
          <a:prstGeom prst="rect">
            <a:avLst/>
          </a:prstGeom>
          <a:noFill/>
        </p:spPr>
        <p:txBody>
          <a:bodyPr wrap="square" rtlCol="0">
            <a:spAutoFit/>
          </a:bodyPr>
          <a:lstStyle/>
          <a:p>
            <a:r>
              <a:rPr lang="en-US" altLang="zh-CN" b="1" i="1">
                <a:latin typeface="Times New Roman" panose="02020603050405020304" pitchFamily="18" charset="0"/>
                <a:cs typeface="Times New Roman" panose="02020603050405020304" pitchFamily="18" charset="0"/>
              </a:rPr>
              <a:t>Remark: </a:t>
            </a:r>
          </a:p>
          <a:p>
            <a:r>
              <a:rPr lang="en-US" altLang="zh-CN" i="1">
                <a:latin typeface="Times New Roman" panose="02020603050405020304" pitchFamily="18" charset="0"/>
                <a:cs typeface="Times New Roman" panose="02020603050405020304" pitchFamily="18" charset="0"/>
              </a:rPr>
              <a:t>Alg.1 and Alg.2 can be implemented and run in parallel.</a:t>
            </a:r>
          </a:p>
        </p:txBody>
      </p:sp>
      <p:sp>
        <p:nvSpPr>
          <p:cNvPr id="8" name="文本框 7"/>
          <p:cNvSpPr txBox="1"/>
          <p:nvPr>
            <p:custDataLst>
              <p:tags r:id="rId4"/>
            </p:custDataLst>
          </p:nvPr>
        </p:nvSpPr>
        <p:spPr>
          <a:xfrm>
            <a:off x="6207125" y="2103120"/>
            <a:ext cx="6005195" cy="3138170"/>
          </a:xfrm>
          <a:prstGeom prst="rect">
            <a:avLst/>
          </a:prstGeom>
          <a:noFill/>
        </p:spPr>
        <p:txBody>
          <a:bodyPr wrap="square" rtlCol="0">
            <a:spAutoFit/>
          </a:bodyPr>
          <a:lstStyle/>
          <a:p>
            <a:r>
              <a:rPr>
                <a:latin typeface="Times New Roman" panose="02020603050405020304" pitchFamily="18" charset="0"/>
                <a:ea typeface="楷体" panose="02010609060101010101" charset="-122"/>
                <a:cs typeface="Times New Roman" panose="02020603050405020304" pitchFamily="18" charset="0"/>
              </a:rPr>
              <a:t>1. </a:t>
            </a:r>
            <a:r>
              <a:rPr lang="zh-CN">
                <a:latin typeface="Times New Roman" panose="02020603050405020304" pitchFamily="18" charset="0"/>
                <a:ea typeface="楷体" panose="02010609060101010101" charset="-122"/>
                <a:cs typeface="Times New Roman" panose="02020603050405020304" pitchFamily="18" charset="0"/>
              </a:rPr>
              <a:t>根据任务的</a:t>
            </a:r>
            <a:r>
              <a:rPr lang="en-US" altLang="zh-CN">
                <a:latin typeface="Times New Roman" panose="02020603050405020304" pitchFamily="18" charset="0"/>
                <a:ea typeface="楷体" panose="02010609060101010101" charset="-122"/>
                <a:cs typeface="Times New Roman" panose="02020603050405020304" pitchFamily="18" charset="0"/>
              </a:rPr>
              <a:t> LTL </a:t>
            </a:r>
            <a:r>
              <a:rPr lang="zh-CN" altLang="en-US">
                <a:latin typeface="Times New Roman" panose="02020603050405020304" pitchFamily="18" charset="0"/>
                <a:ea typeface="楷体" panose="02010609060101010101" charset="-122"/>
                <a:cs typeface="Times New Roman" panose="02020603050405020304" pitchFamily="18" charset="0"/>
              </a:rPr>
              <a:t>公式计算得到</a:t>
            </a:r>
            <a:r>
              <a:rPr lang="en-US" altLang="zh-CN">
                <a:latin typeface="Times New Roman" panose="02020603050405020304" pitchFamily="18" charset="0"/>
                <a:ea typeface="楷体" panose="02010609060101010101" charset="-122"/>
                <a:cs typeface="Times New Roman" panose="02020603050405020304" pitchFamily="18" charset="0"/>
              </a:rPr>
              <a:t> NBA</a:t>
            </a:r>
            <a:r>
              <a:rPr>
                <a:latin typeface="Times New Roman" panose="02020603050405020304" pitchFamily="18" charset="0"/>
                <a:ea typeface="楷体" panose="02010609060101010101" charset="-122"/>
                <a:cs typeface="Times New Roman" panose="02020603050405020304" pitchFamily="18" charset="0"/>
              </a:rPr>
              <a:t>;</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2. </a:t>
            </a:r>
            <a:r>
              <a:rPr lang="zh-CN">
                <a:latin typeface="Times New Roman" panose="02020603050405020304" pitchFamily="18" charset="0"/>
                <a:ea typeface="楷体" panose="02010609060101010101" charset="-122"/>
                <a:cs typeface="Times New Roman" panose="02020603050405020304" pitchFamily="18" charset="0"/>
              </a:rPr>
              <a:t>对</a:t>
            </a:r>
            <a:r>
              <a:rPr lang="en-US" altLang="zh-CN">
                <a:latin typeface="Times New Roman" panose="02020603050405020304" pitchFamily="18" charset="0"/>
                <a:ea typeface="楷体" panose="02010609060101010101" charset="-122"/>
                <a:cs typeface="Times New Roman" panose="02020603050405020304" pitchFamily="18" charset="0"/>
              </a:rPr>
              <a:t> NBA </a:t>
            </a:r>
            <a:r>
              <a:rPr lang="zh-CN" altLang="en-US">
                <a:latin typeface="Times New Roman" panose="02020603050405020304" pitchFamily="18" charset="0"/>
                <a:ea typeface="楷体" panose="02010609060101010101" charset="-122"/>
                <a:cs typeface="Times New Roman" panose="02020603050405020304" pitchFamily="18" charset="0"/>
              </a:rPr>
              <a:t>进行</a:t>
            </a:r>
            <a:r>
              <a:rPr lang="en-US" altLang="zh-CN">
                <a:latin typeface="Times New Roman" panose="02020603050405020304" pitchFamily="18" charset="0"/>
                <a:ea typeface="楷体" panose="02010609060101010101" charset="-122"/>
                <a:cs typeface="Times New Roman" panose="02020603050405020304" pitchFamily="18" charset="0"/>
              </a:rPr>
              <a:t> prune</a:t>
            </a:r>
            <a:r>
              <a:rPr>
                <a:latin typeface="Times New Roman" panose="02020603050405020304" pitchFamily="18" charset="0"/>
                <a:ea typeface="楷体" panose="02010609060101010101" charset="-122"/>
                <a:cs typeface="Times New Roman" panose="02020603050405020304" pitchFamily="18" charset="0"/>
              </a:rPr>
              <a:t>;</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3. </a:t>
            </a:r>
            <a:r>
              <a:rPr lang="zh-CN">
                <a:latin typeface="Times New Roman" panose="02020603050405020304" pitchFamily="18" charset="0"/>
                <a:ea typeface="楷体" panose="02010609060101010101" charset="-122"/>
                <a:cs typeface="Times New Roman" panose="02020603050405020304" pitchFamily="18" charset="0"/>
              </a:rPr>
              <a:t>在预算时间</a:t>
            </a:r>
            <a:r>
              <a:rPr lang="en-US" altLang="zh-CN">
                <a:latin typeface="Times New Roman" panose="02020603050405020304" pitchFamily="18" charset="0"/>
                <a:ea typeface="楷体" panose="02010609060101010101" charset="-122"/>
                <a:cs typeface="Times New Roman" panose="02020603050405020304" pitchFamily="18" charset="0"/>
              </a:rPr>
              <a:t> t</a:t>
            </a:r>
            <a:r>
              <a:rPr lang="en-US" altLang="zh-CN" baseline="-25000">
                <a:latin typeface="Times New Roman" panose="02020603050405020304" pitchFamily="18" charset="0"/>
                <a:ea typeface="楷体" panose="02010609060101010101" charset="-122"/>
                <a:cs typeface="Times New Roman" panose="02020603050405020304" pitchFamily="18" charset="0"/>
              </a:rPr>
              <a:t>0 </a:t>
            </a:r>
            <a:r>
              <a:rPr lang="zh-CN" altLang="en-US">
                <a:latin typeface="Times New Roman" panose="02020603050405020304" pitchFamily="18" charset="0"/>
                <a:ea typeface="楷体" panose="02010609060101010101" charset="-122"/>
                <a:cs typeface="Times New Roman" panose="02020603050405020304" pitchFamily="18" charset="0"/>
              </a:rPr>
              <a:t>内，用</a:t>
            </a:r>
            <a:r>
              <a:rPr lang="en-US" altLang="zh-CN">
                <a:latin typeface="Times New Roman" panose="02020603050405020304" pitchFamily="18" charset="0"/>
                <a:ea typeface="楷体" panose="02010609060101010101" charset="-122"/>
                <a:cs typeface="Times New Roman" panose="02020603050405020304" pitchFamily="18" charset="0"/>
              </a:rPr>
              <a:t> Alg.1 </a:t>
            </a:r>
            <a:r>
              <a:rPr lang="zh-CN" altLang="en-US">
                <a:latin typeface="Times New Roman" panose="02020603050405020304" pitchFamily="18" charset="0"/>
                <a:ea typeface="楷体" panose="02010609060101010101" charset="-122"/>
                <a:cs typeface="Times New Roman" panose="02020603050405020304" pitchFamily="18" charset="0"/>
              </a:rPr>
              <a:t>计算得到</a:t>
            </a:r>
            <a:r>
              <a:rPr lang="en-US" altLang="zh-CN">
                <a:latin typeface="Times New Roman" panose="02020603050405020304" pitchFamily="18" charset="0"/>
                <a:ea typeface="楷体" panose="02010609060101010101" charset="-122"/>
                <a:cs typeface="Times New Roman" panose="02020603050405020304" pitchFamily="18" charset="0"/>
              </a:rPr>
              <a:t> R-posets</a:t>
            </a:r>
            <a:r>
              <a:rPr lang="zh-CN" altLang="en-US">
                <a:latin typeface="Times New Roman" panose="02020603050405020304" pitchFamily="18" charset="0"/>
                <a:ea typeface="楷体" panose="02010609060101010101" charset="-122"/>
                <a:cs typeface="Times New Roman" panose="02020603050405020304" pitchFamily="18" charset="0"/>
              </a:rPr>
              <a:t>，将得到的</a:t>
            </a:r>
            <a:r>
              <a:rPr lang="en-US" altLang="zh-CN">
                <a:latin typeface="Times New Roman" panose="02020603050405020304" pitchFamily="18" charset="0"/>
                <a:ea typeface="楷体" panose="02010609060101010101" charset="-122"/>
                <a:cs typeface="Times New Roman" panose="02020603050405020304" pitchFamily="18" charset="0"/>
              </a:rPr>
              <a:t>R-poset </a:t>
            </a:r>
            <a:r>
              <a:rPr lang="zh-CN" altLang="en-US">
                <a:latin typeface="Times New Roman" panose="02020603050405020304" pitchFamily="18" charset="0"/>
                <a:ea typeface="楷体" panose="02010609060101010101" charset="-122"/>
                <a:cs typeface="Times New Roman" panose="02020603050405020304" pitchFamily="18" charset="0"/>
              </a:rPr>
              <a:t>输入到</a:t>
            </a:r>
            <a:r>
              <a:rPr lang="en-US" altLang="zh-CN">
                <a:latin typeface="Times New Roman" panose="02020603050405020304" pitchFamily="18" charset="0"/>
                <a:ea typeface="楷体" panose="02010609060101010101" charset="-122"/>
                <a:cs typeface="Times New Roman" panose="02020603050405020304" pitchFamily="18" charset="0"/>
              </a:rPr>
              <a:t> Alg.2 </a:t>
            </a:r>
            <a:r>
              <a:rPr lang="zh-CN" altLang="en-US">
                <a:latin typeface="Times New Roman" panose="02020603050405020304" pitchFamily="18" charset="0"/>
                <a:ea typeface="楷体" panose="02010609060101010101" charset="-122"/>
                <a:cs typeface="Times New Roman" panose="02020603050405020304" pitchFamily="18" charset="0"/>
              </a:rPr>
              <a:t>中去计算任务分配，并将每个</a:t>
            </a:r>
            <a:r>
              <a:rPr lang="en-US" altLang="zh-CN">
                <a:latin typeface="Times New Roman" panose="02020603050405020304" pitchFamily="18" charset="0"/>
                <a:ea typeface="楷体" panose="02010609060101010101" charset="-122"/>
                <a:cs typeface="Times New Roman" panose="02020603050405020304" pitchFamily="18" charset="0"/>
              </a:rPr>
              <a:t> R-poset</a:t>
            </a:r>
            <a:r>
              <a:rPr lang="zh-CN" altLang="en-US">
                <a:latin typeface="Times New Roman" panose="02020603050405020304" pitchFamily="18" charset="0"/>
                <a:ea typeface="楷体" panose="02010609060101010101" charset="-122"/>
                <a:cs typeface="Times New Roman" panose="02020603050405020304" pitchFamily="18" charset="0"/>
              </a:rPr>
              <a:t>任务分配的最优结果记录在</a:t>
            </a:r>
            <a:r>
              <a:rPr lang="en-US" altLang="zh-CN">
                <a:latin typeface="Times New Roman" panose="02020603050405020304" pitchFamily="18" charset="0"/>
                <a:ea typeface="楷体" panose="02010609060101010101" charset="-122"/>
                <a:cs typeface="Times New Roman" panose="02020603050405020304" pitchFamily="18" charset="0"/>
              </a:rPr>
              <a:t> </a:t>
            </a:r>
            <a:r>
              <a:rPr lang="en-US" altLang="zh-CN" i="1">
                <a:latin typeface="Times New Roman" panose="02020603050405020304" pitchFamily="18" charset="0"/>
                <a:ea typeface="楷体" panose="02010609060101010101" charset="-122"/>
                <a:cs typeface="Times New Roman" panose="02020603050405020304" pitchFamily="18" charset="0"/>
              </a:rPr>
              <a:t>J</a:t>
            </a:r>
            <a:r>
              <a:rPr lang="en-US" altLang="zh-CN">
                <a:latin typeface="Times New Roman" panose="02020603050405020304" pitchFamily="18" charset="0"/>
                <a:ea typeface="楷体" panose="02010609060101010101" charset="-122"/>
                <a:cs typeface="Times New Roman" panose="02020603050405020304" pitchFamily="18" charset="0"/>
              </a:rPr>
              <a:t> </a:t>
            </a:r>
            <a:r>
              <a:rPr lang="zh-CN" altLang="en-US">
                <a:latin typeface="Times New Roman" panose="02020603050405020304" pitchFamily="18" charset="0"/>
                <a:ea typeface="楷体" panose="02010609060101010101" charset="-122"/>
                <a:cs typeface="Times New Roman" panose="02020603050405020304" pitchFamily="18" charset="0"/>
              </a:rPr>
              <a:t>中，这个过程不断</a:t>
            </a:r>
            <a:r>
              <a:rPr lang="en-US" altLang="zh-CN">
                <a:latin typeface="Times New Roman" panose="02020603050405020304" pitchFamily="18" charset="0"/>
                <a:ea typeface="楷体" panose="02010609060101010101" charset="-122"/>
                <a:cs typeface="Times New Roman" panose="02020603050405020304" pitchFamily="18" charset="0"/>
              </a:rPr>
              <a:t> repeat </a:t>
            </a:r>
            <a:r>
              <a:rPr lang="zh-CN" altLang="en-US">
                <a:latin typeface="Times New Roman" panose="02020603050405020304" pitchFamily="18" charset="0"/>
                <a:ea typeface="楷体" panose="02010609060101010101" charset="-122"/>
                <a:cs typeface="Times New Roman" panose="02020603050405020304" pitchFamily="18" charset="0"/>
              </a:rPr>
              <a:t>直到时间用完了</a:t>
            </a:r>
            <a:r>
              <a:rPr>
                <a:latin typeface="Times New Roman" panose="02020603050405020304" pitchFamily="18" charset="0"/>
                <a:ea typeface="楷体" panose="02010609060101010101" charset="-122"/>
                <a:cs typeface="Times New Roman" panose="02020603050405020304" pitchFamily="18" charset="0"/>
              </a:rPr>
              <a:t>；</a:t>
            </a:r>
          </a:p>
          <a:p>
            <a:endParaRPr>
              <a:latin typeface="Times New Roman" panose="02020603050405020304" pitchFamily="18" charset="0"/>
              <a:ea typeface="楷体" panose="02010609060101010101" charset="-122"/>
              <a:cs typeface="Times New Roman" panose="02020603050405020304" pitchFamily="18" charset="0"/>
            </a:endParaRPr>
          </a:p>
          <a:p>
            <a:r>
              <a:rPr>
                <a:latin typeface="Times New Roman" panose="02020603050405020304" pitchFamily="18" charset="0"/>
                <a:ea typeface="楷体" panose="02010609060101010101" charset="-122"/>
                <a:cs typeface="Times New Roman" panose="02020603050405020304" pitchFamily="18" charset="0"/>
              </a:rPr>
              <a:t>4. </a:t>
            </a:r>
            <a:r>
              <a:rPr lang="zh-CN">
                <a:latin typeface="Times New Roman" panose="02020603050405020304" pitchFamily="18" charset="0"/>
                <a:ea typeface="楷体" panose="02010609060101010101" charset="-122"/>
                <a:cs typeface="Times New Roman" panose="02020603050405020304" pitchFamily="18" charset="0"/>
              </a:rPr>
              <a:t>在</a:t>
            </a:r>
            <a:r>
              <a:rPr lang="en-US" altLang="zh-CN">
                <a:latin typeface="Times New Roman" panose="02020603050405020304" pitchFamily="18" charset="0"/>
                <a:ea typeface="楷体" panose="02010609060101010101" charset="-122"/>
                <a:cs typeface="Times New Roman" panose="02020603050405020304" pitchFamily="18" charset="0"/>
              </a:rPr>
              <a:t> </a:t>
            </a:r>
            <a:r>
              <a:rPr lang="en-US" altLang="zh-CN" i="1">
                <a:latin typeface="Times New Roman" panose="02020603050405020304" pitchFamily="18" charset="0"/>
                <a:ea typeface="楷体" panose="02010609060101010101" charset="-122"/>
                <a:cs typeface="Times New Roman" panose="02020603050405020304" pitchFamily="18" charset="0"/>
              </a:rPr>
              <a:t>J</a:t>
            </a:r>
            <a:r>
              <a:rPr lang="en-US" altLang="zh-CN">
                <a:latin typeface="Times New Roman" panose="02020603050405020304" pitchFamily="18" charset="0"/>
                <a:ea typeface="楷体" panose="02010609060101010101" charset="-122"/>
                <a:cs typeface="Times New Roman" panose="02020603050405020304" pitchFamily="18" charset="0"/>
              </a:rPr>
              <a:t> </a:t>
            </a:r>
            <a:r>
              <a:rPr lang="zh-CN" altLang="en-US">
                <a:latin typeface="Times New Roman" panose="02020603050405020304" pitchFamily="18" charset="0"/>
                <a:ea typeface="楷体" panose="02010609060101010101" charset="-122"/>
                <a:cs typeface="Times New Roman" panose="02020603050405020304" pitchFamily="18" charset="0"/>
              </a:rPr>
              <a:t>中选择</a:t>
            </a:r>
            <a:r>
              <a:rPr lang="en-US" altLang="zh-CN">
                <a:latin typeface="Times New Roman" panose="02020603050405020304" pitchFamily="18" charset="0"/>
                <a:ea typeface="楷体" panose="02010609060101010101" charset="-122"/>
                <a:cs typeface="Times New Roman" panose="02020603050405020304" pitchFamily="18" charset="0"/>
              </a:rPr>
              <a:t> </a:t>
            </a:r>
            <a:r>
              <a:rPr lang="en-US" altLang="zh-CN" i="1">
                <a:latin typeface="Times New Roman" panose="02020603050405020304" pitchFamily="18" charset="0"/>
                <a:ea typeface="楷体" panose="02010609060101010101" charset="-122"/>
                <a:cs typeface="Times New Roman" panose="02020603050405020304" pitchFamily="18" charset="0"/>
              </a:rPr>
              <a:t>T*</a:t>
            </a:r>
            <a:r>
              <a:rPr lang="en-US" altLang="zh-CN">
                <a:latin typeface="Times New Roman" panose="02020603050405020304" pitchFamily="18" charset="0"/>
                <a:ea typeface="楷体" panose="02010609060101010101" charset="-122"/>
                <a:cs typeface="Times New Roman" panose="02020603050405020304" pitchFamily="18" charset="0"/>
              </a:rPr>
              <a:t>(makespan) </a:t>
            </a:r>
            <a:r>
              <a:rPr lang="zh-CN" altLang="en-US">
                <a:latin typeface="Times New Roman" panose="02020603050405020304" pitchFamily="18" charset="0"/>
                <a:ea typeface="楷体" panose="02010609060101010101" charset="-122"/>
                <a:cs typeface="Times New Roman" panose="02020603050405020304" pitchFamily="18" charset="0"/>
              </a:rPr>
              <a:t>最小的方案，</a:t>
            </a:r>
            <a:r>
              <a:rPr lang="en-US" altLang="zh-CN">
                <a:latin typeface="Times New Roman" panose="02020603050405020304" pitchFamily="18" charset="0"/>
                <a:ea typeface="楷体" panose="02010609060101010101" charset="-122"/>
                <a:cs typeface="Times New Roman" panose="02020603050405020304" pitchFamily="18" charset="0"/>
              </a:rPr>
              <a:t>return </a:t>
            </a:r>
            <a:r>
              <a:rPr lang="zh-CN" altLang="en-US">
                <a:latin typeface="Times New Roman" panose="02020603050405020304" pitchFamily="18" charset="0"/>
                <a:ea typeface="楷体" panose="02010609060101010101" charset="-122"/>
                <a:cs typeface="Times New Roman" panose="02020603050405020304" pitchFamily="18" charset="0"/>
              </a:rPr>
              <a:t>它的分配结果</a:t>
            </a:r>
            <a:r>
              <a:rPr lang="en-US" altLang="zh-CN">
                <a:latin typeface="Times New Roman" panose="02020603050405020304" pitchFamily="18" charset="0"/>
                <a:ea typeface="楷体" panose="02010609060101010101" charset="-122"/>
                <a:cs typeface="Times New Roman" panose="02020603050405020304" pitchFamily="18" charset="0"/>
              </a:rPr>
              <a:t> </a:t>
            </a:r>
            <a:r>
              <a:rPr lang="en-US" altLang="zh-CN" i="1">
                <a:latin typeface="Times New Roman" panose="02020603050405020304" pitchFamily="18" charset="0"/>
                <a:ea typeface="楷体" panose="02010609060101010101" charset="-122"/>
                <a:cs typeface="Times New Roman" panose="02020603050405020304" pitchFamily="18" charset="0"/>
              </a:rPr>
              <a:t>J*</a:t>
            </a:r>
            <a:r>
              <a:rPr lang="en-US" altLang="zh-CN">
                <a:latin typeface="Times New Roman" panose="02020603050405020304" pitchFamily="18" charset="0"/>
                <a:ea typeface="楷体" panose="02010609060101010101" charset="-122"/>
                <a:cs typeface="Times New Roman" panose="02020603050405020304" pitchFamily="18" charset="0"/>
              </a:rPr>
              <a:t>, makespan </a:t>
            </a:r>
            <a:r>
              <a:rPr lang="en-US" altLang="zh-CN" i="1">
                <a:latin typeface="Times New Roman" panose="02020603050405020304" pitchFamily="18" charset="0"/>
                <a:ea typeface="楷体" panose="02010609060101010101" charset="-122"/>
                <a:cs typeface="Times New Roman" panose="02020603050405020304" pitchFamily="18" charset="0"/>
              </a:rPr>
              <a:t>T*</a:t>
            </a:r>
            <a:r>
              <a:rPr lang="zh-CN" altLang="en-US">
                <a:latin typeface="Times New Roman" panose="02020603050405020304" pitchFamily="18" charset="0"/>
                <a:ea typeface="楷体" panose="02010609060101010101" charset="-122"/>
                <a:cs typeface="Times New Roman" panose="02020603050405020304" pitchFamily="18" charset="0"/>
              </a:rPr>
              <a:t>以及记录了每个任务开始时间的</a:t>
            </a:r>
            <a:r>
              <a:rPr lang="en-US" altLang="zh-CN">
                <a:latin typeface="Times New Roman" panose="02020603050405020304" pitchFamily="18" charset="0"/>
                <a:ea typeface="楷体" panose="02010609060101010101" charset="-122"/>
                <a:cs typeface="Times New Roman" panose="02020603050405020304" pitchFamily="18" charset="0"/>
              </a:rPr>
              <a:t> </a:t>
            </a:r>
            <a:r>
              <a:rPr i="1">
                <a:latin typeface="Times New Roman" panose="02020603050405020304" pitchFamily="18" charset="0"/>
                <a:ea typeface="楷体" panose="02010609060101010101" charset="-122"/>
                <a:cs typeface="Times New Roman" panose="02020603050405020304" pitchFamily="18" charset="0"/>
                <a:sym typeface="+mn-ea"/>
              </a:rPr>
              <a:t>T</a:t>
            </a:r>
            <a:r>
              <a:rPr i="1" baseline="-25000">
                <a:latin typeface="Times New Roman" panose="02020603050405020304" pitchFamily="18" charset="0"/>
                <a:ea typeface="楷体" panose="02010609060101010101" charset="-122"/>
                <a:cs typeface="Times New Roman" panose="02020603050405020304" pitchFamily="18" charset="0"/>
                <a:sym typeface="+mn-ea"/>
              </a:rPr>
              <a:t>Ω</a:t>
            </a:r>
            <a:r>
              <a:rPr i="1">
                <a:latin typeface="Times New Roman" panose="02020603050405020304" pitchFamily="18" charset="0"/>
                <a:ea typeface="楷体" panose="02010609060101010101" charset="-122"/>
                <a:cs typeface="Times New Roman" panose="02020603050405020304" pitchFamily="18" charset="0"/>
                <a:sym typeface="+mn-ea"/>
              </a:rPr>
              <a:t>*</a:t>
            </a:r>
            <a:r>
              <a:rPr lang="zh-CN">
                <a:latin typeface="Times New Roman" panose="02020603050405020304" pitchFamily="18" charset="0"/>
                <a:ea typeface="楷体" panose="02010609060101010101" charset="-122"/>
                <a:cs typeface="Times New Roman" panose="02020603050405020304" pitchFamily="18" charset="0"/>
                <a:sym typeface="+mn-ea"/>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238250"/>
            <a:ext cx="10953115" cy="5444490"/>
          </a:xfrm>
          <a:prstGeom prst="rect">
            <a:avLst/>
          </a:prstGeom>
          <a:noFill/>
        </p:spPr>
        <p:txBody>
          <a:bodyPr wrap="square" rtlCol="0">
            <a:noAutofit/>
          </a:bodyPr>
          <a:lstStyle/>
          <a:p>
            <a:pPr indent="0" fontAlgn="auto">
              <a:lnSpc>
                <a:spcPct val="150000"/>
              </a:lnSpc>
              <a:buFont typeface="Wingdings" panose="05000000000000000000" charset="0"/>
              <a:buNone/>
            </a:pPr>
            <a:r>
              <a:rPr lang="en-US" altLang="zh-CN" sz="2000" b="1" i="1">
                <a:highlight>
                  <a:srgbClr val="FFFF00"/>
                </a:highlight>
                <a:latin typeface="Times New Roman" panose="02020603050405020304" pitchFamily="18" charset="0"/>
                <a:cs typeface="Times New Roman" panose="02020603050405020304" pitchFamily="18" charset="0"/>
                <a:sym typeface="+mn-ea"/>
              </a:rPr>
              <a:t>Online Adaptation</a:t>
            </a:r>
            <a:endParaRPr lang="en-US" altLang="zh-CN" sz="2000">
              <a:solidFill>
                <a:schemeClr val="tx1"/>
              </a:solidFill>
              <a:latin typeface="Times New Roman" panose="02020603050405020304" pitchFamily="18" charset="0"/>
              <a:cs typeface="Times New Roman" panose="02020603050405020304" pitchFamily="18" charset="0"/>
              <a:sym typeface="+mn-ea"/>
            </a:endParaRP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sym typeface="+mn-ea"/>
              </a:rPr>
              <a:t>Online </a:t>
            </a:r>
            <a:r>
              <a:rPr lang="en-US" altLang="zh-CN" sz="2000">
                <a:solidFill>
                  <a:schemeClr val="tx1"/>
                </a:solidFill>
                <a:latin typeface="Times New Roman" panose="02020603050405020304" pitchFamily="18" charset="0"/>
                <a:cs typeface="Times New Roman" panose="02020603050405020304" pitchFamily="18" charset="0"/>
              </a:rPr>
              <a:t>synchronization under uncertain execution time</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Plan adaptation under agent failures</a:t>
            </a:r>
          </a:p>
          <a:p>
            <a:pPr indent="0" fontAlgn="auto">
              <a:lnSpc>
                <a:spcPct val="100000"/>
              </a:lnSpc>
              <a:buFont typeface="Wingdings" panose="05000000000000000000" charset="0"/>
              <a:buNone/>
            </a:pPr>
            <a:endParaRPr lang="en-US" altLang="zh-CN" sz="200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1. </a:t>
            </a:r>
            <a:r>
              <a:rPr lang="en-US" altLang="zh-CN" sz="2000" b="1">
                <a:latin typeface="Times New Roman" panose="02020603050405020304" pitchFamily="18" charset="0"/>
                <a:cs typeface="Times New Roman" panose="02020603050405020304" pitchFamily="18" charset="0"/>
                <a:sym typeface="+mn-ea"/>
              </a:rPr>
              <a:t>Online synchronization under uncertain execution time</a:t>
            </a:r>
            <a:endParaRPr lang="en-US" altLang="zh-CN" sz="2000" b="1">
              <a:solidFill>
                <a:schemeClr val="tx1"/>
              </a:solidFill>
              <a:latin typeface="Times New Roman" panose="02020603050405020304" pitchFamily="18" charset="0"/>
              <a:cs typeface="Times New Roman" panose="02020603050405020304" pitchFamily="18" charset="0"/>
            </a:endParaRP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This paper proposes </a:t>
            </a:r>
            <a:r>
              <a:rPr lang="en-US" altLang="zh-CN" sz="2000">
                <a:solidFill>
                  <a:srgbClr val="FF0000"/>
                </a:solidFill>
                <a:latin typeface="Times New Roman" panose="02020603050405020304" pitchFamily="18" charset="0"/>
                <a:cs typeface="Times New Roman" panose="02020603050405020304" pitchFamily="18" charset="0"/>
                <a:sym typeface="+mn-ea"/>
              </a:rPr>
              <a:t>a synchronization protocol</a:t>
            </a:r>
            <a:r>
              <a:rPr lang="en-US" altLang="zh-CN" sz="2000">
                <a:latin typeface="Times New Roman" panose="02020603050405020304" pitchFamily="18" charset="0"/>
                <a:cs typeface="Times New Roman" panose="02020603050405020304" pitchFamily="18" charset="0"/>
                <a:sym typeface="+mn-ea"/>
              </a:rPr>
              <a:t> that relied on online synchronization and distributed communication. (</a:t>
            </a:r>
            <a:r>
              <a:rPr lang="en-US" altLang="zh-CN" sz="2000">
                <a:solidFill>
                  <a:srgbClr val="FF0000"/>
                </a:solidFill>
                <a:latin typeface="Times New Roman" panose="02020603050405020304" pitchFamily="18" charset="0"/>
                <a:cs typeface="Times New Roman" panose="02020603050405020304" pitchFamily="18" charset="0"/>
                <a:sym typeface="+mn-ea"/>
              </a:rPr>
              <a:t>event-based</a:t>
            </a:r>
            <a:r>
              <a:rPr lang="en-US" altLang="zh-CN" sz="2000">
                <a:latin typeface="Times New Roman" panose="02020603050405020304" pitchFamily="18" charset="0"/>
                <a:cs typeface="Times New Roman" panose="02020603050405020304" pitchFamily="18" charset="0"/>
                <a:sym typeface="+mn-ea"/>
              </a:rPr>
              <a:t>, only subtasks within the partial relations are required to synchronize)</a:t>
            </a:r>
          </a:p>
          <a:p>
            <a:pPr marL="342900" indent="-342900" fontAlgn="auto">
              <a:lnSpc>
                <a:spcPct val="150000"/>
              </a:lnSpc>
              <a:buFont typeface="Wingdings" panose="05000000000000000000" charset="0"/>
              <a:buChar char="Ø"/>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Each subtask has a temporary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leader agent</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(local: the agent; collaborative: agent with the largest ID)</a:t>
            </a:r>
          </a:p>
          <a:p>
            <a:pPr marL="342900" indent="-342900" fontAlgn="auto">
              <a:lnSpc>
                <a:spcPct val="150000"/>
              </a:lnSpc>
              <a:buFont typeface="Wingdings" panose="05000000000000000000" charset="0"/>
              <a:buChar char="Ø"/>
            </a:pP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Before execution:</a:t>
            </a:r>
          </a:p>
          <a:p>
            <a:pPr marL="800100" lvl="1" indent="-342900" fontAlgn="auto">
              <a:lnSpc>
                <a:spcPct val="150000"/>
              </a:lnSpc>
              <a:buFont typeface="Arial" panose="020B0604020202020204" pitchFamily="34" charset="0"/>
              <a:buChar char="•"/>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(w</a:t>
            </a:r>
            <a:r>
              <a:rPr lang="en-US" altLang="zh-CN"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i</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w</a:t>
            </a:r>
            <a:r>
              <a:rPr lang="en-US" altLang="zh-CN"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j</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zh-CN" altLang="en-US" sz="20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leader agent of task w</a:t>
            </a:r>
            <a:r>
              <a:rPr lang="en-US" altLang="zh-CN"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i</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send a “start” synchronization message to leader agent of </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p>
          <a:p>
            <a:pPr marL="800100" lvl="1" indent="-342900" fontAlgn="auto">
              <a:lnSpc>
                <a:spcPct val="150000"/>
              </a:lnSpc>
              <a:buFont typeface="Arial" panose="020B0604020202020204" pitchFamily="34" charset="0"/>
              <a:buChar char="•"/>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0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leader agent of task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 </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will check the “start” or “stop” message from leader agent of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 to ensure that not all subtasks in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are executing.</a:t>
            </a:r>
          </a:p>
          <a:p>
            <a:pPr marL="800100" lvl="1" indent="-342900" fontAlgn="auto">
              <a:lnSpc>
                <a:spcPct val="150000"/>
              </a:lnSpc>
              <a:buFont typeface="Arial" panose="020B0604020202020204" pitchFamily="34" charset="0"/>
              <a:buChar char="•"/>
            </a:pPr>
            <a:endParaRPr lang="en-US" altLang="zh-CN" sz="2000">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custDataLst>
              <p:tags r:id="rId1"/>
            </p:custDataLst>
          </p:nvPr>
        </p:nvSpPr>
        <p:spPr>
          <a:xfrm>
            <a:off x="794385" y="1238250"/>
            <a:ext cx="10953115" cy="1073150"/>
          </a:xfrm>
          <a:prstGeom prst="rect">
            <a:avLst/>
          </a:prstGeom>
          <a:noFill/>
        </p:spPr>
        <p:txBody>
          <a:bodyPr wrap="square" rtlCol="0">
            <a:noAutofit/>
          </a:bodyPr>
          <a:lstStyle/>
          <a:p>
            <a:pPr marL="800100" lvl="1" indent="-342900" fontAlgn="auto">
              <a:lnSpc>
                <a:spcPct val="150000"/>
              </a:lnSpc>
              <a:buFont typeface="Arial" panose="020B0604020202020204" pitchFamily="34" charset="0"/>
              <a:buChar char="•"/>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self loop: </a:t>
            </a:r>
            <a:r>
              <a:rPr lang="zh-CN" altLang="en-US" sz="2000">
                <a:solidFill>
                  <a:schemeClr val="tx1"/>
                </a:solidFill>
                <a:latin typeface="Times New Roman" panose="02020603050405020304" pitchFamily="18" charset="0"/>
                <a:ea typeface="楷体" panose="02010609060101010101" charset="-122"/>
                <a:cs typeface="Times New Roman" panose="02020603050405020304" pitchFamily="18" charset="0"/>
              </a:rPr>
              <a:t>each subset of agents that are e</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x</a:t>
            </a:r>
            <a:r>
              <a:rPr lang="zh-CN" altLang="en-US" sz="2000">
                <a:solidFill>
                  <a:schemeClr val="tx1"/>
                </a:solidFill>
                <a:latin typeface="Times New Roman" panose="02020603050405020304" pitchFamily="18" charset="0"/>
                <a:ea typeface="楷体" panose="02010609060101010101" charset="-122"/>
                <a:cs typeface="Times New Roman" panose="02020603050405020304" pitchFamily="18" charset="0"/>
              </a:rPr>
              <a:t>ecuting</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w</a:t>
            </a:r>
            <a:r>
              <a:rPr lang="en-US" altLang="zh-CN"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i</a:t>
            </a:r>
            <a:r>
              <a:rPr lang="zh-CN" altLang="en-US"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000" baseline="-25000">
                <a:solidFill>
                  <a:schemeClr val="tx1"/>
                </a:solidFill>
                <a:latin typeface="Times New Roman" panose="02020603050405020304" pitchFamily="18" charset="0"/>
                <a:ea typeface="楷体" panose="02010609060101010101" charset="-122"/>
                <a:cs typeface="Times New Roman" panose="02020603050405020304" pitchFamily="18" charset="0"/>
              </a:rPr>
              <a:t> </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publishes the labels of self loop associated with the subsequent subtask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Other agents would satisfy the requirements before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 </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is finished. </a:t>
            </a:r>
          </a:p>
        </p:txBody>
      </p:sp>
      <p:sp>
        <p:nvSpPr>
          <p:cNvPr id="6" name="文本框 5"/>
          <p:cNvSpPr txBox="1"/>
          <p:nvPr/>
        </p:nvSpPr>
        <p:spPr>
          <a:xfrm>
            <a:off x="1035685" y="2270760"/>
            <a:ext cx="10711180" cy="2861310"/>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During execution:</a:t>
            </a:r>
          </a:p>
          <a:p>
            <a:pPr marL="800100" lvl="1" indent="-342900" fontAlgn="auto">
              <a:lnSpc>
                <a:spcPct val="150000"/>
              </a:lnSpc>
              <a:buFont typeface="Arial" panose="020B0604020202020204" pitchFamily="34" charset="0"/>
              <a:buChar char="•"/>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collaborative subtask:  collaborators send synchronization message to the leader agent to start executing. The leader coordinates with all collaborators to start simultaneously after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relevant constraints within the R-posets are satisfied</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and the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synchronization messages of all collaborators are received</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p>
          <a:p>
            <a:pPr marL="800100" lvl="1" indent="-342900" fontAlgn="auto">
              <a:lnSpc>
                <a:spcPct val="150000"/>
              </a:lnSpc>
              <a:buFont typeface="Arial" panose="020B0604020202020204" pitchFamily="34" charset="0"/>
              <a:buChar char="•"/>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local subtask: the agent start the execution directly.</a:t>
            </a:r>
          </a:p>
        </p:txBody>
      </p:sp>
      <p:sp>
        <p:nvSpPr>
          <p:cNvPr id="7" name="文本框 6"/>
          <p:cNvSpPr txBox="1"/>
          <p:nvPr>
            <p:custDataLst>
              <p:tags r:id="rId2"/>
            </p:custDataLst>
          </p:nvPr>
        </p:nvSpPr>
        <p:spPr>
          <a:xfrm>
            <a:off x="1036320" y="5056505"/>
            <a:ext cx="10711180" cy="1476375"/>
          </a:xfrm>
          <a:prstGeom prst="rect">
            <a:avLst/>
          </a:prstGeom>
          <a:noFill/>
        </p:spPr>
        <p:txBody>
          <a:bodyPr wrap="square" rtlCol="0" anchor="t">
            <a:spAutoFit/>
          </a:bodyPr>
          <a:lstStyle/>
          <a:p>
            <a:pPr marL="342900" indent="-342900" fontAlgn="auto">
              <a:lnSpc>
                <a:spcPct val="150000"/>
              </a:lnSpc>
              <a:buFont typeface="Wingdings" panose="05000000000000000000" charset="0"/>
              <a:buChar char="Ø"/>
            </a:pP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After execution:</a:t>
            </a:r>
          </a:p>
          <a:p>
            <a:pPr marL="800100" lvl="1" indent="-342900" fontAlgn="auto">
              <a:lnSpc>
                <a:spcPct val="150000"/>
              </a:lnSpc>
              <a:buFont typeface="Arial" panose="020B0604020202020204" pitchFamily="34" charset="0"/>
              <a:buChar char="•"/>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r>
              <a:rPr lang="zh-CN" altLang="en-US" sz="20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After the execution of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is finished,  leader agent of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i</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will send a “stop” synchronization message to leader agent of w</a:t>
            </a:r>
            <a:r>
              <a:rPr lang="en-US" altLang="zh-CN" sz="2000" baseline="-25000">
                <a:latin typeface="Times New Roman" panose="02020603050405020304" pitchFamily="18" charset="0"/>
                <a:ea typeface="楷体" panose="02010609060101010101" charset="-122"/>
                <a:cs typeface="Times New Roman" panose="02020603050405020304" pitchFamily="18" charset="0"/>
                <a:sym typeface="+mn-ea"/>
              </a:rPr>
              <a:t>j</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custDataLst>
              <p:tags r:id="rId1"/>
            </p:custDataLst>
          </p:nvPr>
        </p:nvSpPr>
        <p:spPr>
          <a:xfrm>
            <a:off x="794385" y="1238250"/>
            <a:ext cx="10953115" cy="1022350"/>
          </a:xfrm>
          <a:prstGeom prst="rect">
            <a:avLst/>
          </a:prstGeom>
          <a:noFill/>
        </p:spPr>
        <p:txBody>
          <a:bodyPr wrap="square" rtlCol="0">
            <a:no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2. </a:t>
            </a:r>
            <a:r>
              <a:rPr lang="en-US" altLang="zh-CN" sz="2000" b="1">
                <a:latin typeface="Times New Roman" panose="02020603050405020304" pitchFamily="18" charset="0"/>
                <a:cs typeface="Times New Roman" panose="02020603050405020304" pitchFamily="18" charset="0"/>
                <a:sym typeface="+mn-ea"/>
              </a:rPr>
              <a:t>Plan adaptation under agent failures</a:t>
            </a:r>
            <a:endParaRPr lang="en-US" altLang="zh-CN" sz="2000">
              <a:latin typeface="Times New Roman" panose="02020603050405020304" pitchFamily="18" charset="0"/>
              <a:cs typeface="Times New Roman" panose="02020603050405020304" pitchFamily="18" charset="0"/>
              <a:sym typeface="+mn-ea"/>
            </a:endParaRP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This paper proposes </a:t>
            </a:r>
            <a:r>
              <a:rPr lang="en-US" altLang="zh-CN" sz="2000">
                <a:solidFill>
                  <a:srgbClr val="FF0000"/>
                </a:solidFill>
                <a:latin typeface="Times New Roman" panose="02020603050405020304" pitchFamily="18" charset="0"/>
                <a:cs typeface="Times New Roman" panose="02020603050405020304" pitchFamily="18" charset="0"/>
                <a:sym typeface="+mn-ea"/>
              </a:rPr>
              <a:t>a modified BnB algorithm</a:t>
            </a:r>
            <a:r>
              <a:rPr lang="en-US" altLang="zh-CN" sz="2000">
                <a:solidFill>
                  <a:schemeClr val="tx1"/>
                </a:solidFill>
                <a:latin typeface="Times New Roman" panose="02020603050405020304" pitchFamily="18" charset="0"/>
                <a:cs typeface="Times New Roman" panose="02020603050405020304" pitchFamily="18" charset="0"/>
                <a:sym typeface="+mn-ea"/>
              </a:rPr>
              <a:t> to re-assign unfinished subtasks.</a:t>
            </a: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pic>
        <p:nvPicPr>
          <p:cNvPr id="7" name="图片 6"/>
          <p:cNvPicPr>
            <a:picLocks noChangeAspect="1"/>
          </p:cNvPicPr>
          <p:nvPr>
            <p:custDataLst>
              <p:tags r:id="rId2"/>
            </p:custDataLst>
          </p:nvPr>
        </p:nvPicPr>
        <p:blipFill>
          <a:blip r:embed="rId11"/>
          <a:stretch>
            <a:fillRect/>
          </a:stretch>
        </p:blipFill>
        <p:spPr>
          <a:xfrm>
            <a:off x="794385" y="2428240"/>
            <a:ext cx="4392295" cy="3969385"/>
          </a:xfrm>
          <a:prstGeom prst="rect">
            <a:avLst/>
          </a:prstGeom>
        </p:spPr>
      </p:pic>
      <p:sp>
        <p:nvSpPr>
          <p:cNvPr id="8" name="文本框 7"/>
          <p:cNvSpPr txBox="1"/>
          <p:nvPr/>
        </p:nvSpPr>
        <p:spPr>
          <a:xfrm>
            <a:off x="5911850" y="3179445"/>
            <a:ext cx="6064885" cy="645160"/>
          </a:xfrm>
          <a:prstGeom prst="rect">
            <a:avLst/>
          </a:prstGeom>
          <a:noFill/>
        </p:spPr>
        <p:txBody>
          <a:bodyPr wrap="square" rtlCol="0">
            <a:spAutoFit/>
          </a:bodyPr>
          <a:lstStyle/>
          <a:p>
            <a:pPr marL="285750" indent="-285750">
              <a:buFont typeface="Wingdings" panose="05000000000000000000" charset="0"/>
              <a:buChar char="l"/>
            </a:pPr>
            <a:r>
              <a:rPr lang="en-US" altLang="zh-CN">
                <a:latin typeface="Times New Roman" panose="02020603050405020304" pitchFamily="18" charset="0"/>
                <a:cs typeface="Times New Roman" panose="02020603050405020304" pitchFamily="18" charset="0"/>
              </a:rPr>
              <a:t>The initial root node now consists of the subtasks that are already accomplished, and the broken agent </a:t>
            </a:r>
            <a:r>
              <a:rPr lang="en-US" altLang="zh-CN" i="1">
                <a:latin typeface="Times New Roman" panose="02020603050405020304" pitchFamily="18" charset="0"/>
                <a:cs typeface="Times New Roman" panose="02020603050405020304" pitchFamily="18" charset="0"/>
              </a:rPr>
              <a:t>N</a:t>
            </a:r>
            <a:r>
              <a:rPr lang="en-US" altLang="zh-CN" i="1" baseline="-25000">
                <a:latin typeface="Times New Roman" panose="02020603050405020304" pitchFamily="18" charset="0"/>
                <a:cs typeface="Times New Roman" panose="02020603050405020304" pitchFamily="18" charset="0"/>
              </a:rPr>
              <a:t>d</a:t>
            </a:r>
            <a:r>
              <a:rPr lang="en-US" altLang="zh-CN">
                <a:latin typeface="Times New Roman" panose="02020603050405020304" pitchFamily="18" charset="0"/>
                <a:cs typeface="Times New Roman" panose="02020603050405020304" pitchFamily="18" charset="0"/>
              </a:rPr>
              <a:t> is excluded.</a:t>
            </a:r>
          </a:p>
        </p:txBody>
      </p:sp>
      <p:pic>
        <p:nvPicPr>
          <p:cNvPr id="9" name="图片 8"/>
          <p:cNvPicPr>
            <a:picLocks noChangeAspect="1"/>
          </p:cNvPicPr>
          <p:nvPr>
            <p:custDataLst>
              <p:tags r:id="rId3"/>
            </p:custDataLst>
          </p:nvPr>
        </p:nvPicPr>
        <p:blipFill>
          <a:blip r:embed="rId12"/>
          <a:stretch>
            <a:fillRect/>
          </a:stretch>
        </p:blipFill>
        <p:spPr>
          <a:xfrm>
            <a:off x="6292850" y="3824605"/>
            <a:ext cx="3510280" cy="401955"/>
          </a:xfrm>
          <a:prstGeom prst="rect">
            <a:avLst/>
          </a:prstGeom>
        </p:spPr>
      </p:pic>
      <p:sp>
        <p:nvSpPr>
          <p:cNvPr id="10" name="文本框 9"/>
          <p:cNvSpPr txBox="1"/>
          <p:nvPr/>
        </p:nvSpPr>
        <p:spPr>
          <a:xfrm>
            <a:off x="5911850" y="2713990"/>
            <a:ext cx="2018665" cy="368300"/>
          </a:xfrm>
          <a:prstGeom prst="rect">
            <a:avLst/>
          </a:prstGeom>
          <a:noFill/>
        </p:spPr>
        <p:txBody>
          <a:bodyPr wrap="square" rtlCol="0" anchor="t">
            <a:spAutoFit/>
          </a:bodyPr>
          <a:lstStyle/>
          <a:p>
            <a:r>
              <a:rPr lang="en-US" altLang="zh-CN" b="1">
                <a:latin typeface="Times New Roman" panose="02020603050405020304" pitchFamily="18" charset="0"/>
                <a:cs typeface="Times New Roman" panose="02020603050405020304" pitchFamily="18" charset="0"/>
                <a:sym typeface="+mn-ea"/>
              </a:rPr>
              <a:t>Modified places:</a:t>
            </a:r>
          </a:p>
        </p:txBody>
      </p:sp>
      <p:sp>
        <p:nvSpPr>
          <p:cNvPr id="11" name="文本框 10"/>
          <p:cNvSpPr txBox="1"/>
          <p:nvPr>
            <p:custDataLst>
              <p:tags r:id="rId4"/>
            </p:custDataLst>
          </p:nvPr>
        </p:nvSpPr>
        <p:spPr>
          <a:xfrm>
            <a:off x="5911850" y="4226560"/>
            <a:ext cx="6064885" cy="368300"/>
          </a:xfrm>
          <a:prstGeom prst="rect">
            <a:avLst/>
          </a:prstGeom>
          <a:noFill/>
        </p:spPr>
        <p:txBody>
          <a:bodyPr wrap="square" rtlCol="0">
            <a:spAutoFit/>
          </a:bodyPr>
          <a:lstStyle/>
          <a:p>
            <a:pPr marL="285750" indent="-285750">
              <a:buFont typeface="Wingdings" panose="05000000000000000000" charset="0"/>
              <a:buChar char="l"/>
            </a:pPr>
            <a:r>
              <a:rPr lang="en-US" altLang="zh-CN">
                <a:latin typeface="Times New Roman" panose="02020603050405020304" pitchFamily="18" charset="0"/>
                <a:cs typeface="Times New Roman" panose="02020603050405020304" pitchFamily="18" charset="0"/>
              </a:rPr>
              <a:t>The node expansion now re-assgins all unfinished tasks.</a:t>
            </a:r>
          </a:p>
        </p:txBody>
      </p:sp>
      <p:pic>
        <p:nvPicPr>
          <p:cNvPr id="12" name="图片 11"/>
          <p:cNvPicPr>
            <a:picLocks noChangeAspect="1"/>
          </p:cNvPicPr>
          <p:nvPr>
            <p:custDataLst>
              <p:tags r:id="rId5"/>
            </p:custDataLst>
          </p:nvPr>
        </p:nvPicPr>
        <p:blipFill>
          <a:blip r:embed="rId13"/>
          <a:srcRect t="22705" b="-27546"/>
          <a:stretch>
            <a:fillRect/>
          </a:stretch>
        </p:blipFill>
        <p:spPr>
          <a:xfrm>
            <a:off x="6292850" y="4648200"/>
            <a:ext cx="1780540" cy="398780"/>
          </a:xfrm>
          <a:prstGeom prst="rect">
            <a:avLst/>
          </a:prstGeom>
        </p:spPr>
      </p:pic>
      <p:sp>
        <p:nvSpPr>
          <p:cNvPr id="13" name="文本框 12"/>
          <p:cNvSpPr txBox="1"/>
          <p:nvPr>
            <p:custDataLst>
              <p:tags r:id="rId6"/>
            </p:custDataLst>
          </p:nvPr>
        </p:nvSpPr>
        <p:spPr>
          <a:xfrm>
            <a:off x="5911850" y="5046980"/>
            <a:ext cx="6064885" cy="368300"/>
          </a:xfrm>
          <a:prstGeom prst="rect">
            <a:avLst/>
          </a:prstGeom>
          <a:noFill/>
        </p:spPr>
        <p:txBody>
          <a:bodyPr wrap="square" rtlCol="0">
            <a:spAutoFit/>
          </a:bodyPr>
          <a:lstStyle/>
          <a:p>
            <a:pPr marL="285750" indent="-285750">
              <a:buFont typeface="Wingdings" panose="05000000000000000000" charset="0"/>
              <a:buChar char="l"/>
            </a:pPr>
            <a:r>
              <a:rPr lang="en-US" altLang="zh-CN">
                <a:latin typeface="Times New Roman" panose="02020603050405020304" pitchFamily="18" charset="0"/>
                <a:cs typeface="Times New Roman" panose="02020603050405020304" pitchFamily="18" charset="0"/>
              </a:rPr>
              <a:t>Then an adapted plan       can be obtained.</a:t>
            </a:r>
          </a:p>
        </p:txBody>
      </p:sp>
      <p:pic>
        <p:nvPicPr>
          <p:cNvPr id="14" name="图片 13"/>
          <p:cNvPicPr>
            <a:picLocks noChangeAspect="1"/>
          </p:cNvPicPr>
          <p:nvPr>
            <p:custDataLst>
              <p:tags r:id="rId7"/>
            </p:custDataLst>
          </p:nvPr>
        </p:nvPicPr>
        <p:blipFill>
          <a:blip r:embed="rId14"/>
          <a:stretch>
            <a:fillRect/>
          </a:stretch>
        </p:blipFill>
        <p:spPr>
          <a:xfrm>
            <a:off x="8327390" y="5059680"/>
            <a:ext cx="279400" cy="374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658850" y="608428"/>
            <a:ext cx="832279"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712" y="744181"/>
            <a:ext cx="4080664" cy="583565"/>
          </a:xfrm>
          <a:prstGeom prst="rect">
            <a:avLst/>
          </a:prstGeom>
          <a:noFill/>
        </p:spPr>
        <p:txBody>
          <a:bodyPr wrap="square" rtlCol="0">
            <a:spAutoFit/>
          </a:bodyPr>
          <a:lstStyle/>
          <a:p>
            <a:pPr lvl="1"/>
            <a:r>
              <a:rPr lang="en-US" altLang="zh-CN" sz="3200" b="1" dirty="0">
                <a:solidFill>
                  <a:schemeClr val="tx1">
                    <a:lumMod val="75000"/>
                    <a:lumOff val="25000"/>
                  </a:schemeClr>
                </a:solidFill>
                <a:latin typeface="Times New Roman" panose="02020603050405020304" pitchFamily="18" charset="0"/>
                <a:ea typeface="FZDaWeiTiS-R-GB" panose="02000000000000000000" pitchFamily="2" charset="-122"/>
                <a:cs typeface="Times New Roman" panose="02020603050405020304" pitchFamily="18" charset="0"/>
              </a:rPr>
              <a:t>CONTENTS</a:t>
            </a:r>
          </a:p>
        </p:txBody>
      </p:sp>
      <p:grpSp>
        <p:nvGrpSpPr>
          <p:cNvPr id="14" name="组合 13"/>
          <p:cNvGrpSpPr/>
          <p:nvPr/>
        </p:nvGrpSpPr>
        <p:grpSpPr>
          <a:xfrm rot="16200000">
            <a:off x="10512655" y="4603865"/>
            <a:ext cx="490220" cy="3187679"/>
            <a:chOff x="575511" y="1740456"/>
            <a:chExt cx="490220" cy="3187679"/>
          </a:xfrm>
        </p:grpSpPr>
        <p:sp>
          <p:nvSpPr>
            <p:cNvPr id="15" name="文本框 14"/>
            <p:cNvSpPr txBox="1"/>
            <p:nvPr/>
          </p:nvSpPr>
          <p:spPr>
            <a:xfrm>
              <a:off x="575511" y="1740456"/>
              <a:ext cx="490220" cy="2582178"/>
            </a:xfrm>
            <a:prstGeom prst="rect">
              <a:avLst/>
            </a:prstGeom>
            <a:noFill/>
          </p:spPr>
          <p:txBody>
            <a:bodyPr vert="eaVert" wrap="square">
              <a:spAutoFit/>
            </a:bodyPr>
            <a:lstStyle/>
            <a:p>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Peking</a:t>
              </a:r>
              <a:r>
                <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 </a:t>
              </a:r>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University</a:t>
              </a:r>
              <a:endPar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endParaRPr>
            </a:p>
          </p:txBody>
        </p:sp>
        <p:cxnSp>
          <p:nvCxnSpPr>
            <p:cNvPr id="17" name="直接连接符 16"/>
            <p:cNvCxnSpPr/>
            <p:nvPr/>
          </p:nvCxnSpPr>
          <p:spPr>
            <a:xfrm>
              <a:off x="635238" y="4131406"/>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632642" y="2189854"/>
            <a:ext cx="4926231" cy="768350"/>
            <a:chOff x="1184078" y="2313500"/>
            <a:chExt cx="4926231" cy="768350"/>
          </a:xfrm>
        </p:grpSpPr>
        <p:sp>
          <p:nvSpPr>
            <p:cNvPr id="13" name="文本框 12"/>
            <p:cNvSpPr txBox="1"/>
            <p:nvPr/>
          </p:nvSpPr>
          <p:spPr>
            <a:xfrm>
              <a:off x="1184078" y="2313500"/>
              <a:ext cx="741680" cy="768350"/>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01</a:t>
              </a:r>
            </a:p>
          </p:txBody>
        </p:sp>
        <p:sp>
          <p:nvSpPr>
            <p:cNvPr id="19" name="文本框 18"/>
            <p:cNvSpPr txBox="1"/>
            <p:nvPr/>
          </p:nvSpPr>
          <p:spPr>
            <a:xfrm>
              <a:off x="2170769" y="2414831"/>
              <a:ext cx="3939540" cy="52197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Motivations &amp; Challenges</a:t>
              </a:r>
            </a:p>
          </p:txBody>
        </p:sp>
        <p:cxnSp>
          <p:nvCxnSpPr>
            <p:cNvPr id="34" name="直接连接符 33"/>
            <p:cNvCxnSpPr/>
            <p:nvPr/>
          </p:nvCxnSpPr>
          <p:spPr>
            <a:xfrm>
              <a:off x="2029462"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60" y="5952720"/>
            <a:ext cx="1675797" cy="467802"/>
          </a:xfrm>
          <a:prstGeom prst="rect">
            <a:avLst/>
          </a:prstGeom>
        </p:spPr>
      </p:pic>
      <p:grpSp>
        <p:nvGrpSpPr>
          <p:cNvPr id="50" name="组合 49"/>
          <p:cNvGrpSpPr/>
          <p:nvPr/>
        </p:nvGrpSpPr>
        <p:grpSpPr>
          <a:xfrm>
            <a:off x="3632657" y="3195127"/>
            <a:ext cx="845384" cy="769441"/>
            <a:chOff x="1235513" y="2313500"/>
            <a:chExt cx="845384" cy="769441"/>
          </a:xfrm>
        </p:grpSpPr>
        <p:sp>
          <p:nvSpPr>
            <p:cNvPr id="51" name="文本框 50"/>
            <p:cNvSpPr txBox="1"/>
            <p:nvPr/>
          </p:nvSpPr>
          <p:spPr>
            <a:xfrm>
              <a:off x="1235513" y="2313500"/>
              <a:ext cx="832279" cy="769441"/>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02</a:t>
              </a:r>
            </a:p>
          </p:txBody>
        </p:sp>
        <p:cxnSp>
          <p:nvCxnSpPr>
            <p:cNvPr id="54" name="直接连接符 33"/>
            <p:cNvCxnSpPr/>
            <p:nvPr/>
          </p:nvCxnSpPr>
          <p:spPr>
            <a:xfrm>
              <a:off x="2080897" y="240447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32657" y="4201384"/>
            <a:ext cx="2513658" cy="769441"/>
            <a:chOff x="1168203" y="2312865"/>
            <a:chExt cx="2513658" cy="769441"/>
          </a:xfrm>
        </p:grpSpPr>
        <p:sp>
          <p:nvSpPr>
            <p:cNvPr id="56" name="文本框 55"/>
            <p:cNvSpPr txBox="1"/>
            <p:nvPr/>
          </p:nvSpPr>
          <p:spPr>
            <a:xfrm>
              <a:off x="1168203" y="2312865"/>
              <a:ext cx="832279" cy="769441"/>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03</a:t>
              </a:r>
            </a:p>
          </p:txBody>
        </p:sp>
        <p:sp>
          <p:nvSpPr>
            <p:cNvPr id="57" name="文本框 56"/>
            <p:cNvSpPr txBox="1"/>
            <p:nvPr/>
          </p:nvSpPr>
          <p:spPr>
            <a:xfrm>
              <a:off x="2155321" y="2419665"/>
              <a:ext cx="1526540" cy="52197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Thoughts</a:t>
              </a:r>
            </a:p>
          </p:txBody>
        </p:sp>
        <p:cxnSp>
          <p:nvCxnSpPr>
            <p:cNvPr id="59" name="直接连接符 33"/>
            <p:cNvCxnSpPr/>
            <p:nvPr/>
          </p:nvCxnSpPr>
          <p:spPr>
            <a:xfrm>
              <a:off x="2014857"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10"/>
          <p:cNvCxnSpPr/>
          <p:nvPr/>
        </p:nvCxnSpPr>
        <p:spPr>
          <a:xfrm>
            <a:off x="-11561" y="5457609"/>
            <a:ext cx="2199640" cy="6350"/>
          </a:xfrm>
          <a:prstGeom prst="line">
            <a:avLst/>
          </a:prstGeom>
          <a:ln w="57150">
            <a:solidFill>
              <a:srgbClr val="9A0000"/>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45953" t="9543" r="40850"/>
          <a:stretch>
            <a:fillRect/>
          </a:stretch>
        </p:blipFill>
        <p:spPr>
          <a:xfrm>
            <a:off x="653284" y="169911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619775" y="3304713"/>
            <a:ext cx="2997937" cy="52322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custDataLst>
              <p:tags r:id="rId1"/>
            </p:custDataLst>
          </p:nvPr>
        </p:nvSpPr>
        <p:spPr>
          <a:xfrm>
            <a:off x="794385" y="4636135"/>
            <a:ext cx="11115675" cy="1882775"/>
          </a:xfrm>
          <a:prstGeom prst="rect">
            <a:avLst/>
          </a:prstGeom>
          <a:noFill/>
        </p:spPr>
        <p:txBody>
          <a:bodyPr wrap="square" rtlCol="0">
            <a:noAutofit/>
          </a:bodyPr>
          <a:lstStyle/>
          <a:p>
            <a:pPr marL="342900" indent="-342900" fontAlgn="auto">
              <a:lnSpc>
                <a:spcPct val="10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The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proposed planning algorithm Alg.3</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can be used offline to synthesize the complete plan that minimizes the time for accomplishing tasks;</a:t>
            </a:r>
          </a:p>
          <a:p>
            <a:pPr marL="342900" indent="-342900" fontAlgn="auto">
              <a:lnSpc>
                <a:spcPct val="10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During execution, the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proposed online synchronization sheme</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can be applied to overcome uncertainties in the duration of certain transition or actions;</a:t>
            </a:r>
          </a:p>
          <a:p>
            <a:pPr marL="342900" indent="-342900" fontAlgn="auto">
              <a:lnSpc>
                <a:spcPct val="100000"/>
              </a:lnSpc>
              <a:buFont typeface="Wingdings" panose="05000000000000000000" charset="0"/>
              <a:buChar char="l"/>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Whenever one or several agents have failures, the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sym typeface="+mn-ea"/>
              </a:rPr>
              <a:t>proposed adaptation algorithm</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rPr>
              <a:t> can re-assign the unfinished tasks.</a:t>
            </a:r>
          </a:p>
        </p:txBody>
      </p:sp>
      <p:sp>
        <p:nvSpPr>
          <p:cNvPr id="2" name="文本框 1"/>
          <p:cNvSpPr txBox="1"/>
          <p:nvPr/>
        </p:nvSpPr>
        <p:spPr>
          <a:xfrm>
            <a:off x="794385" y="1153795"/>
            <a:ext cx="6096000" cy="553085"/>
          </a:xfrm>
          <a:prstGeom prst="rect">
            <a:avLst/>
          </a:prstGeom>
          <a:noFill/>
        </p:spPr>
        <p:txBody>
          <a:bodyPr wrap="square" rtlCol="0" anchor="t">
            <a:spAutoFit/>
          </a:bodyPr>
          <a:lstStyle/>
          <a:p>
            <a:pPr indent="0" fontAlgn="auto">
              <a:lnSpc>
                <a:spcPct val="150000"/>
              </a:lnSpc>
              <a:buFont typeface="Wingdings" panose="05000000000000000000" charset="0"/>
              <a:buNone/>
            </a:pPr>
            <a:r>
              <a:rPr lang="en-US" altLang="zh-CN" sz="2000" b="1" i="1">
                <a:highlight>
                  <a:srgbClr val="FFFF00"/>
                </a:highlight>
                <a:latin typeface="Times New Roman" panose="02020603050405020304" pitchFamily="18" charset="0"/>
                <a:cs typeface="Times New Roman" panose="02020603050405020304" pitchFamily="18" charset="0"/>
                <a:sym typeface="+mn-ea"/>
              </a:rPr>
              <a:t>Algorithmic Summary</a:t>
            </a:r>
          </a:p>
        </p:txBody>
      </p:sp>
      <p:pic>
        <p:nvPicPr>
          <p:cNvPr id="4" name="图片 3"/>
          <p:cNvPicPr>
            <a:picLocks noChangeAspect="1"/>
          </p:cNvPicPr>
          <p:nvPr>
            <p:custDataLst>
              <p:tags r:id="rId2"/>
            </p:custDataLst>
          </p:nvPr>
        </p:nvPicPr>
        <p:blipFill>
          <a:blip r:embed="rId6"/>
          <a:stretch>
            <a:fillRect/>
          </a:stretch>
        </p:blipFill>
        <p:spPr>
          <a:xfrm>
            <a:off x="1546225" y="1875790"/>
            <a:ext cx="9099550" cy="259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custDataLst>
              <p:tags r:id="rId1"/>
            </p:custDataLst>
          </p:nvPr>
        </p:nvPicPr>
        <p:blipFill>
          <a:blip r:embed="rId9"/>
          <a:srcRect t="2264"/>
          <a:stretch>
            <a:fillRect/>
          </a:stretch>
        </p:blipFill>
        <p:spPr>
          <a:xfrm>
            <a:off x="1251585" y="1935480"/>
            <a:ext cx="7044690" cy="4398645"/>
          </a:xfrm>
          <a:prstGeom prst="rect">
            <a:avLst/>
          </a:prstGeom>
        </p:spPr>
      </p:pic>
      <p:sp>
        <p:nvSpPr>
          <p:cNvPr id="6" name="文本框 5"/>
          <p:cNvSpPr txBox="1"/>
          <p:nvPr>
            <p:custDataLst>
              <p:tags r:id="rId2"/>
            </p:custDataLst>
          </p:nvPr>
        </p:nvSpPr>
        <p:spPr>
          <a:xfrm>
            <a:off x="794385" y="1278890"/>
            <a:ext cx="11115675" cy="656590"/>
          </a:xfrm>
          <a:prstGeom prst="rect">
            <a:avLst/>
          </a:prstGeom>
          <a:noFill/>
        </p:spPr>
        <p:txBody>
          <a:bodyPr wrap="square" rtlCol="0">
            <a:noAutofit/>
          </a:bodyPr>
          <a:lstStyle/>
          <a:p>
            <a:pPr indent="0" fontAlgn="auto">
              <a:lnSpc>
                <a:spcPct val="150000"/>
              </a:lnSpc>
              <a:buFont typeface="Wingdings" panose="05000000000000000000" charset="0"/>
              <a:buNone/>
            </a:pPr>
            <a:r>
              <a:rPr lang="en-US" altLang="zh-CN" sz="2000" b="1" i="1">
                <a:solidFill>
                  <a:schemeClr val="tx1"/>
                </a:solidFill>
                <a:highlight>
                  <a:srgbClr val="FFFF00"/>
                </a:highlight>
                <a:latin typeface="Times New Roman" panose="02020603050405020304" pitchFamily="18" charset="0"/>
                <a:cs typeface="Times New Roman" panose="02020603050405020304" pitchFamily="18" charset="0"/>
              </a:rPr>
              <a:t>Simulation results compared against several state-of-art methods:</a:t>
            </a:r>
          </a:p>
          <a:p>
            <a:pPr marL="342900" indent="-342900" fontAlgn="auto">
              <a:lnSpc>
                <a:spcPct val="150000"/>
              </a:lnSpc>
              <a:buFont typeface="Wingdings" panose="05000000000000000000" charset="0"/>
              <a:buChar char="l"/>
            </a:pP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sym typeface="+mn-ea"/>
            </a:endParaRPr>
          </a:p>
        </p:txBody>
      </p:sp>
      <p:sp>
        <p:nvSpPr>
          <p:cNvPr id="4" name="文本框 3"/>
          <p:cNvSpPr txBox="1"/>
          <p:nvPr/>
        </p:nvSpPr>
        <p:spPr>
          <a:xfrm>
            <a:off x="9039225" y="2506980"/>
            <a:ext cx="1244600" cy="368300"/>
          </a:xfrm>
          <a:prstGeom prst="rect">
            <a:avLst/>
          </a:prstGeom>
          <a:noFill/>
        </p:spPr>
        <p:txBody>
          <a:bodyPr wrap="square" rtlCol="0">
            <a:spAutoFit/>
          </a:bodyPr>
          <a:lstStyle/>
          <a:p>
            <a:r>
              <a:rPr lang="en-US" altLang="zh-CN" i="1">
                <a:latin typeface="Times New Roman" panose="02020603050405020304" pitchFamily="18" charset="0"/>
                <a:cs typeface="Times New Roman" panose="02020603050405020304" pitchFamily="18" charset="0"/>
              </a:rPr>
              <a:t>12 agents</a:t>
            </a:r>
          </a:p>
        </p:txBody>
      </p:sp>
      <p:sp>
        <p:nvSpPr>
          <p:cNvPr id="7" name="文本框 6"/>
          <p:cNvSpPr txBox="1"/>
          <p:nvPr>
            <p:custDataLst>
              <p:tags r:id="rId3"/>
            </p:custDataLst>
          </p:nvPr>
        </p:nvSpPr>
        <p:spPr>
          <a:xfrm>
            <a:off x="9039225" y="3379470"/>
            <a:ext cx="1244600" cy="368300"/>
          </a:xfrm>
          <a:prstGeom prst="rect">
            <a:avLst/>
          </a:prstGeom>
          <a:noFill/>
        </p:spPr>
        <p:txBody>
          <a:bodyPr wrap="square" rtlCol="0">
            <a:spAutoFit/>
          </a:bodyPr>
          <a:lstStyle/>
          <a:p>
            <a:r>
              <a:rPr lang="en-US" altLang="zh-CN" i="1">
                <a:latin typeface="Times New Roman" panose="02020603050405020304" pitchFamily="18" charset="0"/>
                <a:cs typeface="Times New Roman" panose="02020603050405020304" pitchFamily="18" charset="0"/>
              </a:rPr>
              <a:t>24 agents</a:t>
            </a:r>
          </a:p>
        </p:txBody>
      </p:sp>
      <p:cxnSp>
        <p:nvCxnSpPr>
          <p:cNvPr id="13" name="直接箭头连接符 12"/>
          <p:cNvCxnSpPr>
            <a:endCxn id="4" idx="1"/>
          </p:cNvCxnSpPr>
          <p:nvPr>
            <p:custDataLst>
              <p:tags r:id="rId4"/>
            </p:custDataLst>
          </p:nvPr>
        </p:nvCxnSpPr>
        <p:spPr>
          <a:xfrm flipV="1">
            <a:off x="7670165" y="2691130"/>
            <a:ext cx="1369060" cy="140335"/>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8" name="直接箭头连接符 7"/>
          <p:cNvCxnSpPr>
            <a:endCxn id="7" idx="1"/>
          </p:cNvCxnSpPr>
          <p:nvPr>
            <p:custDataLst>
              <p:tags r:id="rId5"/>
            </p:custDataLst>
          </p:nvPr>
        </p:nvCxnSpPr>
        <p:spPr>
          <a:xfrm>
            <a:off x="7670165" y="3098800"/>
            <a:ext cx="1369060" cy="464820"/>
          </a:xfrm>
          <a:prstGeom prst="straightConnector1">
            <a:avLst/>
          </a:prstGeom>
          <a:ln w="9525">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658850" y="608428"/>
            <a:ext cx="832279"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712" y="744181"/>
            <a:ext cx="4080664" cy="583565"/>
          </a:xfrm>
          <a:prstGeom prst="rect">
            <a:avLst/>
          </a:prstGeom>
          <a:noFill/>
        </p:spPr>
        <p:txBody>
          <a:bodyPr wrap="square" rtlCol="0">
            <a:spAutoFit/>
          </a:bodyPr>
          <a:lstStyle/>
          <a:p>
            <a:pPr lvl="1"/>
            <a:r>
              <a:rPr lang="en-US" altLang="zh-CN" sz="3200" b="1" dirty="0">
                <a:solidFill>
                  <a:schemeClr val="tx1">
                    <a:lumMod val="75000"/>
                    <a:lumOff val="25000"/>
                  </a:schemeClr>
                </a:solidFill>
                <a:latin typeface="Times New Roman" panose="02020603050405020304" pitchFamily="18" charset="0"/>
                <a:ea typeface="FZDaWeiTiS-R-GB" panose="02000000000000000000" pitchFamily="2" charset="-122"/>
                <a:cs typeface="Times New Roman" panose="02020603050405020304" pitchFamily="18" charset="0"/>
              </a:rPr>
              <a:t>CONTENTS</a:t>
            </a:r>
          </a:p>
        </p:txBody>
      </p:sp>
      <p:grpSp>
        <p:nvGrpSpPr>
          <p:cNvPr id="14" name="组合 13"/>
          <p:cNvGrpSpPr/>
          <p:nvPr/>
        </p:nvGrpSpPr>
        <p:grpSpPr>
          <a:xfrm rot="16200000">
            <a:off x="10512655" y="4603865"/>
            <a:ext cx="490220" cy="3187679"/>
            <a:chOff x="575511" y="1740456"/>
            <a:chExt cx="490220" cy="3187679"/>
          </a:xfrm>
        </p:grpSpPr>
        <p:sp>
          <p:nvSpPr>
            <p:cNvPr id="15" name="文本框 14"/>
            <p:cNvSpPr txBox="1"/>
            <p:nvPr/>
          </p:nvSpPr>
          <p:spPr>
            <a:xfrm>
              <a:off x="575511" y="1740456"/>
              <a:ext cx="490220" cy="2582178"/>
            </a:xfrm>
            <a:prstGeom prst="rect">
              <a:avLst/>
            </a:prstGeom>
            <a:noFill/>
          </p:spPr>
          <p:txBody>
            <a:bodyPr vert="eaVert" wrap="square">
              <a:spAutoFit/>
            </a:bodyPr>
            <a:lstStyle/>
            <a:p>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Peking</a:t>
              </a:r>
              <a:r>
                <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 </a:t>
              </a:r>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University</a:t>
              </a:r>
              <a:endPar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endParaRPr>
            </a:p>
          </p:txBody>
        </p:sp>
        <p:cxnSp>
          <p:nvCxnSpPr>
            <p:cNvPr id="17" name="直接连接符 16"/>
            <p:cNvCxnSpPr/>
            <p:nvPr/>
          </p:nvCxnSpPr>
          <p:spPr>
            <a:xfrm>
              <a:off x="635238" y="4131406"/>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632642" y="2189854"/>
            <a:ext cx="4926231" cy="768350"/>
            <a:chOff x="1184078" y="2313500"/>
            <a:chExt cx="4926231" cy="768350"/>
          </a:xfrm>
        </p:grpSpPr>
        <p:sp>
          <p:nvSpPr>
            <p:cNvPr id="13" name="文本框 12"/>
            <p:cNvSpPr txBox="1"/>
            <p:nvPr/>
          </p:nvSpPr>
          <p:spPr>
            <a:xfrm>
              <a:off x="1184078" y="2313500"/>
              <a:ext cx="741680" cy="768350"/>
            </a:xfrm>
            <a:prstGeom prst="rect">
              <a:avLst/>
            </a:prstGeom>
            <a:noFill/>
            <a:ln>
              <a:noFill/>
            </a:ln>
          </p:spPr>
          <p:txBody>
            <a:bodyPr wrap="none" rtlCol="0">
              <a:spAutoFit/>
            </a:bodyPr>
            <a:lstStyle/>
            <a:p>
              <a:r>
                <a:rPr lang="en-US" altLang="zh-CN" sz="4400" b="1"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01</a:t>
              </a:r>
            </a:p>
          </p:txBody>
        </p:sp>
        <p:sp>
          <p:nvSpPr>
            <p:cNvPr id="19" name="文本框 18"/>
            <p:cNvSpPr txBox="1"/>
            <p:nvPr/>
          </p:nvSpPr>
          <p:spPr>
            <a:xfrm>
              <a:off x="2170769" y="2414831"/>
              <a:ext cx="3939540" cy="521970"/>
            </a:xfrm>
            <a:prstGeom prst="rect">
              <a:avLst/>
            </a:prstGeom>
            <a:noFill/>
            <a:ln>
              <a:noFill/>
            </a:ln>
          </p:spPr>
          <p:txBody>
            <a:bodyPr wrap="none" rtlCol="0">
              <a:spAutoFit/>
            </a:bodyPr>
            <a:lstStyle/>
            <a:p>
              <a:r>
                <a:rPr lang="en-US" altLang="zh-CN" sz="2800"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Motivations &amp; Challenges</a:t>
              </a:r>
            </a:p>
          </p:txBody>
        </p:sp>
        <p:cxnSp>
          <p:nvCxnSpPr>
            <p:cNvPr id="34" name="直接连接符 33"/>
            <p:cNvCxnSpPr/>
            <p:nvPr/>
          </p:nvCxnSpPr>
          <p:spPr>
            <a:xfrm>
              <a:off x="2029462" y="2409554"/>
              <a:ext cx="0" cy="577334"/>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60" y="5952720"/>
            <a:ext cx="1675797" cy="467802"/>
          </a:xfrm>
          <a:prstGeom prst="rect">
            <a:avLst/>
          </a:prstGeom>
        </p:spPr>
      </p:pic>
      <p:grpSp>
        <p:nvGrpSpPr>
          <p:cNvPr id="50" name="组合 49"/>
          <p:cNvGrpSpPr/>
          <p:nvPr/>
        </p:nvGrpSpPr>
        <p:grpSpPr>
          <a:xfrm>
            <a:off x="3632657" y="3195127"/>
            <a:ext cx="845384" cy="769441"/>
            <a:chOff x="1235513" y="2313500"/>
            <a:chExt cx="845384" cy="769441"/>
          </a:xfrm>
        </p:grpSpPr>
        <p:sp>
          <p:nvSpPr>
            <p:cNvPr id="51" name="文本框 50"/>
            <p:cNvSpPr txBox="1"/>
            <p:nvPr/>
          </p:nvSpPr>
          <p:spPr>
            <a:xfrm>
              <a:off x="1235513" y="2313500"/>
              <a:ext cx="832279" cy="769441"/>
            </a:xfrm>
            <a:prstGeom prst="rect">
              <a:avLst/>
            </a:prstGeom>
            <a:noFill/>
            <a:ln>
              <a:noFill/>
            </a:ln>
          </p:spPr>
          <p:txBody>
            <a:bodyPr wrap="none" rtlCol="0">
              <a:spAutoFit/>
            </a:bodyPr>
            <a:lstStyle/>
            <a:p>
              <a:r>
                <a:rPr lang="en-US" altLang="zh-CN" sz="4400" b="1"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02</a:t>
              </a:r>
            </a:p>
          </p:txBody>
        </p:sp>
        <p:cxnSp>
          <p:nvCxnSpPr>
            <p:cNvPr id="54" name="直接连接符 33"/>
            <p:cNvCxnSpPr/>
            <p:nvPr/>
          </p:nvCxnSpPr>
          <p:spPr>
            <a:xfrm>
              <a:off x="2080897" y="2404474"/>
              <a:ext cx="0" cy="577334"/>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32657" y="4201384"/>
            <a:ext cx="2513658" cy="769441"/>
            <a:chOff x="1168203" y="2312865"/>
            <a:chExt cx="2513658" cy="769441"/>
          </a:xfrm>
        </p:grpSpPr>
        <p:sp>
          <p:nvSpPr>
            <p:cNvPr id="56" name="文本框 55"/>
            <p:cNvSpPr txBox="1"/>
            <p:nvPr/>
          </p:nvSpPr>
          <p:spPr>
            <a:xfrm>
              <a:off x="1168203" y="2312865"/>
              <a:ext cx="832279" cy="769441"/>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03</a:t>
              </a:r>
            </a:p>
          </p:txBody>
        </p:sp>
        <p:sp>
          <p:nvSpPr>
            <p:cNvPr id="57" name="文本框 56"/>
            <p:cNvSpPr txBox="1"/>
            <p:nvPr/>
          </p:nvSpPr>
          <p:spPr>
            <a:xfrm>
              <a:off x="2155321" y="2419665"/>
              <a:ext cx="1526540" cy="52197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Thoughts</a:t>
              </a:r>
            </a:p>
          </p:txBody>
        </p:sp>
        <p:cxnSp>
          <p:nvCxnSpPr>
            <p:cNvPr id="59" name="直接连接符 33"/>
            <p:cNvCxnSpPr/>
            <p:nvPr/>
          </p:nvCxnSpPr>
          <p:spPr>
            <a:xfrm>
              <a:off x="2014857"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10"/>
          <p:cNvCxnSpPr/>
          <p:nvPr/>
        </p:nvCxnSpPr>
        <p:spPr>
          <a:xfrm>
            <a:off x="-11561" y="5457609"/>
            <a:ext cx="2199640" cy="6350"/>
          </a:xfrm>
          <a:prstGeom prst="line">
            <a:avLst/>
          </a:prstGeom>
          <a:ln w="57150">
            <a:solidFill>
              <a:srgbClr val="9A0000"/>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45953" t="9543" r="40850"/>
          <a:stretch>
            <a:fillRect/>
          </a:stretch>
        </p:blipFill>
        <p:spPr>
          <a:xfrm>
            <a:off x="653284" y="169911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619775" y="3304713"/>
            <a:ext cx="2997937" cy="523220"/>
          </a:xfrm>
          <a:prstGeom prst="rect">
            <a:avLst/>
          </a:prstGeom>
          <a:noFill/>
          <a:ln>
            <a:noFill/>
          </a:ln>
        </p:spPr>
        <p:txBody>
          <a:bodyPr wrap="none" rtlCol="0">
            <a:spAutoFit/>
          </a:bodyPr>
          <a:lstStyle/>
          <a:p>
            <a:r>
              <a:rPr lang="en-US" altLang="zh-CN" sz="2800"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20370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Thoughts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794385" y="4445635"/>
            <a:ext cx="10405110" cy="2245360"/>
          </a:xfrm>
          <a:prstGeom prst="rect">
            <a:avLst/>
          </a:prstGeom>
          <a:noFill/>
        </p:spPr>
        <p:txBody>
          <a:bodyPr wrap="square" rtlCol="0">
            <a:spAutoFit/>
          </a:bodyPr>
          <a:lstStyle/>
          <a:p>
            <a:pPr indent="0" fontAlgn="auto">
              <a:lnSpc>
                <a:spcPct val="100000"/>
              </a:lnSpc>
            </a:pPr>
            <a:r>
              <a:rPr lang="zh-CN" altLang="en-US" sz="2000" b="1">
                <a:latin typeface="Times New Roman" panose="02020603050405020304" pitchFamily="18" charset="0"/>
                <a:ea typeface="楷体" panose="02010609060101010101" charset="-122"/>
                <a:cs typeface="Times New Roman" panose="02020603050405020304" pitchFamily="18" charset="0"/>
              </a:rPr>
              <a:t>问题：</a:t>
            </a:r>
            <a:r>
              <a:rPr lang="zh-CN" altLang="en-US" sz="2000">
                <a:latin typeface="Times New Roman" panose="02020603050405020304" pitchFamily="18" charset="0"/>
                <a:ea typeface="楷体" panose="02010609060101010101" charset="-122"/>
                <a:cs typeface="Times New Roman" panose="02020603050405020304" pitchFamily="18" charset="0"/>
              </a:rPr>
              <a:t>自循环条件是一个全局性的要求，如果有两个</a:t>
            </a:r>
            <a:r>
              <a:rPr lang="en-US" altLang="zh-CN" sz="2000">
                <a:latin typeface="Times New Roman" panose="02020603050405020304" pitchFamily="18" charset="0"/>
                <a:ea typeface="楷体" panose="02010609060101010101" charset="-122"/>
                <a:cs typeface="Times New Roman" panose="02020603050405020304" pitchFamily="18" charset="0"/>
              </a:rPr>
              <a:t> subtask </a:t>
            </a:r>
            <a:r>
              <a:rPr lang="zh-CN" altLang="en-US" sz="2000">
                <a:latin typeface="Times New Roman" panose="02020603050405020304" pitchFamily="18" charset="0"/>
                <a:ea typeface="楷体" panose="02010609060101010101" charset="-122"/>
                <a:cs typeface="Times New Roman" panose="02020603050405020304" pitchFamily="18" charset="0"/>
              </a:rPr>
              <a:t>在同时进行，对应的两个后续任务的自循环条件如果有冲突无法同时满足怎么办？后续任务自循环条件与当前并行的任务有冲突怎么办？</a:t>
            </a:r>
          </a:p>
          <a:p>
            <a:pPr indent="0" fontAlgn="auto">
              <a:lnSpc>
                <a:spcPct val="100000"/>
              </a:lnSpc>
            </a:pPr>
            <a:r>
              <a:rPr lang="zh-CN" altLang="en-US" sz="2000" b="1">
                <a:latin typeface="Times New Roman" panose="02020603050405020304" pitchFamily="18" charset="0"/>
                <a:ea typeface="楷体" panose="02010609060101010101" charset="-122"/>
                <a:cs typeface="Times New Roman" panose="02020603050405020304" pitchFamily="18" charset="0"/>
              </a:rPr>
              <a:t>可能的解决方法</a:t>
            </a:r>
            <a:r>
              <a:rPr lang="zh-CN" altLang="en-US" sz="2000">
                <a:latin typeface="Times New Roman" panose="02020603050405020304" pitchFamily="18" charset="0"/>
                <a:ea typeface="楷体" panose="02010609060101010101" charset="-122"/>
                <a:cs typeface="Times New Roman" panose="02020603050405020304" pitchFamily="18" charset="0"/>
              </a:rPr>
              <a:t>：在</a:t>
            </a:r>
            <a:r>
              <a:rPr lang="en-US" altLang="zh-CN" sz="2000">
                <a:latin typeface="Times New Roman" panose="02020603050405020304" pitchFamily="18" charset="0"/>
                <a:ea typeface="楷体" panose="02010609060101010101" charset="-122"/>
                <a:cs typeface="Times New Roman" panose="02020603050405020304" pitchFamily="18" charset="0"/>
              </a:rPr>
              <a:t> Compute_poset (Alg.1) </a:t>
            </a:r>
            <a:r>
              <a:rPr lang="zh-CN" altLang="en-US" sz="2000">
                <a:latin typeface="Times New Roman" panose="02020603050405020304" pitchFamily="18" charset="0"/>
                <a:ea typeface="楷体" panose="02010609060101010101" charset="-122"/>
                <a:cs typeface="Times New Roman" panose="02020603050405020304" pitchFamily="18" charset="0"/>
              </a:rPr>
              <a:t>中添加不同</a:t>
            </a:r>
            <a:r>
              <a:rPr lang="en-US" altLang="zh-CN" sz="2000">
                <a:latin typeface="Times New Roman" panose="02020603050405020304" pitchFamily="18" charset="0"/>
                <a:ea typeface="楷体" panose="02010609060101010101" charset="-122"/>
                <a:cs typeface="Times New Roman" panose="02020603050405020304" pitchFamily="18" charset="0"/>
              </a:rPr>
              <a:t> subtask </a:t>
            </a:r>
            <a:r>
              <a:rPr lang="zh-CN" altLang="en-US" sz="2000">
                <a:latin typeface="Times New Roman" panose="02020603050405020304" pitchFamily="18" charset="0"/>
                <a:ea typeface="楷体" panose="02010609060101010101" charset="-122"/>
                <a:cs typeface="Times New Roman" panose="02020603050405020304" pitchFamily="18" charset="0"/>
              </a:rPr>
              <a:t>之间的自循环条件</a:t>
            </a:r>
            <a:r>
              <a:rPr lang="en-US" altLang="zh-CN" sz="2000">
                <a:latin typeface="Times New Roman" panose="02020603050405020304" pitchFamily="18" charset="0"/>
                <a:ea typeface="楷体" panose="02010609060101010101" charset="-122"/>
                <a:cs typeface="Times New Roman" panose="02020603050405020304" pitchFamily="18" charset="0"/>
              </a:rPr>
              <a:t>/</a:t>
            </a:r>
            <a:r>
              <a:rPr lang="zh-CN" altLang="en-US" sz="2000">
                <a:latin typeface="Times New Roman" panose="02020603050405020304" pitchFamily="18" charset="0"/>
                <a:ea typeface="楷体" panose="02010609060101010101" charset="-122"/>
                <a:cs typeface="Times New Roman" panose="02020603050405020304" pitchFamily="18" charset="0"/>
              </a:rPr>
              <a:t>自循环条件与</a:t>
            </a:r>
            <a:r>
              <a:rPr lang="en-US" altLang="zh-CN" sz="2000">
                <a:latin typeface="Times New Roman" panose="02020603050405020304" pitchFamily="18" charset="0"/>
                <a:ea typeface="楷体" panose="02010609060101010101" charset="-122"/>
                <a:cs typeface="Times New Roman" panose="02020603050405020304" pitchFamily="18" charset="0"/>
              </a:rPr>
              <a:t> set of position or action AP </a:t>
            </a:r>
            <a:r>
              <a:rPr lang="zh-CN" altLang="en-US" sz="2000">
                <a:latin typeface="Times New Roman" panose="02020603050405020304" pitchFamily="18" charset="0"/>
                <a:ea typeface="楷体" panose="02010609060101010101" charset="-122"/>
                <a:cs typeface="Times New Roman" panose="02020603050405020304" pitchFamily="18" charset="0"/>
              </a:rPr>
              <a:t>对比部分，判定它们之间有无冲突，如果有的话，把这两个</a:t>
            </a:r>
            <a:r>
              <a:rPr lang="en-US" altLang="zh-CN" sz="2000">
                <a:latin typeface="Times New Roman" panose="02020603050405020304" pitchFamily="18" charset="0"/>
                <a:ea typeface="楷体" panose="02010609060101010101" charset="-122"/>
                <a:cs typeface="Times New Roman" panose="02020603050405020304" pitchFamily="18" charset="0"/>
              </a:rPr>
              <a:t>subtask </a:t>
            </a:r>
            <a:r>
              <a:rPr lang="zh-CN" altLang="en-US" sz="2000">
                <a:latin typeface="Times New Roman" panose="02020603050405020304" pitchFamily="18" charset="0"/>
                <a:ea typeface="楷体" panose="02010609060101010101" charset="-122"/>
                <a:cs typeface="Times New Roman" panose="02020603050405020304" pitchFamily="18" charset="0"/>
              </a:rPr>
              <a:t>添加到偏序关系</a:t>
            </a:r>
            <a:r>
              <a:rPr lang="en-US" altLang="zh-CN" sz="2000">
                <a:latin typeface="Times New Roman" panose="02020603050405020304" pitchFamily="18" charset="0"/>
                <a:ea typeface="楷体" panose="02010609060101010101" charset="-122"/>
                <a:cs typeface="Times New Roman" panose="02020603050405020304" pitchFamily="18" charset="0"/>
              </a:rPr>
              <a:t> </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a:t>
            </a:r>
            <a:r>
              <a:rPr lang="en-US" altLang="zh-CN" sz="2000">
                <a:latin typeface="Times New Roman" panose="02020603050405020304" pitchFamily="18" charset="0"/>
                <a:ea typeface="楷体" panose="02010609060101010101" charset="-122"/>
                <a:cs typeface="Times New Roman" panose="02020603050405020304" pitchFamily="18" charset="0"/>
              </a:rPr>
              <a:t>≠</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 </a:t>
            </a:r>
            <a:r>
              <a:rPr lang="zh-CN" altLang="en-US" sz="2000">
                <a:latin typeface="Times New Roman" panose="02020603050405020304" pitchFamily="18" charset="0"/>
                <a:ea typeface="楷体" panose="02010609060101010101" charset="-122"/>
                <a:cs typeface="Times New Roman" panose="02020603050405020304" pitchFamily="18" charset="0"/>
              </a:rPr>
              <a:t>中，让它们不同时执行。</a:t>
            </a:r>
          </a:p>
          <a:p>
            <a:endParaRPr lang="zh-CN" altLang="en-US" sz="2000">
              <a:latin typeface="Times New Roman" panose="02020603050405020304" pitchFamily="18" charset="0"/>
              <a:ea typeface="楷体" panose="02010609060101010101" charset="-122"/>
              <a:cs typeface="Times New Roman" panose="02020603050405020304" pitchFamily="18" charset="0"/>
            </a:endParaRPr>
          </a:p>
        </p:txBody>
      </p:sp>
      <p:pic>
        <p:nvPicPr>
          <p:cNvPr id="6" name="图片 5"/>
          <p:cNvPicPr>
            <a:picLocks noChangeAspect="1"/>
          </p:cNvPicPr>
          <p:nvPr>
            <p:custDataLst>
              <p:tags r:id="rId1"/>
            </p:custDataLst>
          </p:nvPr>
        </p:nvPicPr>
        <p:blipFill>
          <a:blip r:embed="rId5"/>
          <a:stretch>
            <a:fillRect/>
          </a:stretch>
        </p:blipFill>
        <p:spPr>
          <a:xfrm>
            <a:off x="1035685" y="3073400"/>
            <a:ext cx="6546850" cy="1193800"/>
          </a:xfrm>
          <a:prstGeom prst="rect">
            <a:avLst/>
          </a:prstGeom>
        </p:spPr>
      </p:pic>
      <p:sp>
        <p:nvSpPr>
          <p:cNvPr id="7" name="文本框 6"/>
          <p:cNvSpPr txBox="1"/>
          <p:nvPr/>
        </p:nvSpPr>
        <p:spPr>
          <a:xfrm>
            <a:off x="748030" y="1475740"/>
            <a:ext cx="10154920" cy="1476375"/>
          </a:xfrm>
          <a:prstGeom prst="rect">
            <a:avLst/>
          </a:prstGeom>
          <a:noFill/>
        </p:spPr>
        <p:txBody>
          <a:bodyPr wrap="square" rtlCol="0">
            <a:spAutoFit/>
          </a:bodyPr>
          <a:lstStyle/>
          <a:p>
            <a:pPr fontAlgn="auto">
              <a:lnSpc>
                <a:spcPct val="150000"/>
              </a:lnSpc>
            </a:pPr>
            <a:r>
              <a:rPr lang="en-US" altLang="zh-CN" sz="2000">
                <a:latin typeface="Times New Roman" panose="02020603050405020304" pitchFamily="18" charset="0"/>
                <a:ea typeface="楷体" panose="02010609060101010101" charset="-122"/>
                <a:cs typeface="Times New Roman" panose="02020603050405020304" pitchFamily="18" charset="0"/>
              </a:rPr>
              <a:t>1. </a:t>
            </a:r>
            <a:r>
              <a:rPr lang="zh-CN" altLang="en-US" sz="2000">
                <a:latin typeface="Times New Roman" panose="02020603050405020304" pitchFamily="18" charset="0"/>
                <a:ea typeface="楷体" panose="02010609060101010101" charset="-122"/>
                <a:cs typeface="Times New Roman" panose="02020603050405020304" pitchFamily="18" charset="0"/>
              </a:rPr>
              <a:t>用分布式方法计算</a:t>
            </a:r>
            <a:r>
              <a:rPr lang="en-US" altLang="zh-CN" sz="2000">
                <a:latin typeface="Times New Roman" panose="02020603050405020304" pitchFamily="18" charset="0"/>
                <a:ea typeface="楷体" panose="02010609060101010101" charset="-122"/>
                <a:cs typeface="Times New Roman" panose="02020603050405020304" pitchFamily="18" charset="0"/>
              </a:rPr>
              <a:t> local </a:t>
            </a:r>
            <a:r>
              <a:rPr lang="zh-CN" altLang="en-US" sz="2000">
                <a:latin typeface="Times New Roman" panose="02020603050405020304" pitchFamily="18" charset="0"/>
                <a:ea typeface="楷体" panose="02010609060101010101" charset="-122"/>
                <a:cs typeface="Times New Roman" panose="02020603050405020304" pitchFamily="18" charset="0"/>
              </a:rPr>
              <a:t>和</a:t>
            </a:r>
            <a:r>
              <a:rPr lang="en-US" altLang="zh-CN" sz="2000">
                <a:latin typeface="Times New Roman" panose="02020603050405020304" pitchFamily="18" charset="0"/>
                <a:ea typeface="楷体" panose="02010609060101010101" charset="-122"/>
                <a:cs typeface="Times New Roman" panose="02020603050405020304" pitchFamily="18" charset="0"/>
              </a:rPr>
              <a:t> global R-posets </a:t>
            </a:r>
            <a:r>
              <a:rPr lang="zh-CN" altLang="en-US" sz="2000">
                <a:latin typeface="Times New Roman" panose="02020603050405020304" pitchFamily="18" charset="0"/>
                <a:ea typeface="楷体" panose="02010609060101010101" charset="-122"/>
                <a:cs typeface="Times New Roman" panose="02020603050405020304" pitchFamily="18" charset="0"/>
              </a:rPr>
              <a:t>的</a:t>
            </a:r>
            <a:r>
              <a:rPr lang="en-US" altLang="zh-CN" sz="2000">
                <a:latin typeface="Times New Roman" panose="02020603050405020304" pitchFamily="18" charset="0"/>
                <a:ea typeface="楷体" panose="02010609060101010101" charset="-122"/>
                <a:cs typeface="Times New Roman" panose="02020603050405020304" pitchFamily="18" charset="0"/>
              </a:rPr>
              <a:t> product</a:t>
            </a:r>
          </a:p>
          <a:p>
            <a:pPr fontAlgn="auto">
              <a:lnSpc>
                <a:spcPct val="150000"/>
              </a:lnSpc>
            </a:pPr>
            <a:r>
              <a:rPr lang="zh-CN" altLang="en-US" sz="2000">
                <a:latin typeface="Times New Roman" panose="02020603050405020304" pitchFamily="18" charset="0"/>
                <a:ea typeface="楷体" panose="02010609060101010101" charset="-122"/>
                <a:cs typeface="Times New Roman" panose="02020603050405020304" pitchFamily="18" charset="0"/>
              </a:rPr>
              <a:t>这有可能可以缓解</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将一个很长的 LTL 公式转换为其相关的 NBA 时</a:t>
            </a:r>
            <a:r>
              <a:rPr lang="zh-CN" altLang="en-US" sz="2000">
                <a:latin typeface="Times New Roman" panose="02020603050405020304" pitchFamily="18" charset="0"/>
                <a:ea typeface="楷体" panose="02010609060101010101" charset="-122"/>
                <a:cs typeface="Times New Roman" panose="02020603050405020304" pitchFamily="18" charset="0"/>
                <a:sym typeface="+mn-ea"/>
              </a:rPr>
              <a:t>的</a:t>
            </a:r>
            <a:r>
              <a:rPr lang="en-US" altLang="zh-CN" sz="2000">
                <a:latin typeface="Times New Roman" panose="02020603050405020304" pitchFamily="18" charset="0"/>
                <a:ea typeface="楷体" panose="02010609060101010101" charset="-122"/>
                <a:cs typeface="Times New Roman" panose="02020603050405020304" pitchFamily="18" charset="0"/>
                <a:sym typeface="+mn-ea"/>
              </a:rPr>
              <a:t>复杂性瓶颈</a:t>
            </a:r>
            <a:r>
              <a:rPr lang="zh-CN" altLang="en-US" sz="2000">
                <a:latin typeface="Times New Roman" panose="02020603050405020304" pitchFamily="18" charset="0"/>
                <a:ea typeface="楷体" panose="02010609060101010101" charset="-122"/>
                <a:cs typeface="Times New Roman" panose="02020603050405020304" pitchFamily="18" charset="0"/>
                <a:sym typeface="+mn-ea"/>
              </a:rPr>
              <a:t>问题。</a:t>
            </a:r>
            <a:endParaRPr lang="en-US" altLang="zh-CN" sz="2000">
              <a:latin typeface="Times New Roman" panose="02020603050405020304" pitchFamily="18" charset="0"/>
              <a:ea typeface="楷体" panose="02010609060101010101" charset="-122"/>
              <a:cs typeface="Times New Roman" panose="02020603050405020304" pitchFamily="18" charset="0"/>
              <a:sym typeface="+mn-ea"/>
            </a:endParaRPr>
          </a:p>
          <a:p>
            <a:pPr fontAlgn="auto">
              <a:lnSpc>
                <a:spcPct val="150000"/>
              </a:lnSpc>
            </a:pPr>
            <a:r>
              <a:rPr lang="en-US" altLang="zh-CN" sz="2000">
                <a:latin typeface="Times New Roman" panose="02020603050405020304" pitchFamily="18" charset="0"/>
                <a:ea typeface="楷体" panose="02010609060101010101" charset="-122"/>
                <a:cs typeface="Times New Roman" panose="02020603050405020304" pitchFamily="18" charset="0"/>
                <a:sym typeface="+mn-ea"/>
              </a:rPr>
              <a:t>2. Online synchronization protocol (before execution) </a:t>
            </a:r>
            <a:r>
              <a:rPr lang="zh-CN" altLang="en-US" sz="2000">
                <a:latin typeface="Times New Roman" panose="02020603050405020304" pitchFamily="18" charset="0"/>
                <a:ea typeface="楷体" panose="02010609060101010101" charset="-122"/>
                <a:cs typeface="Times New Roman" panose="02020603050405020304" pitchFamily="18" charset="0"/>
                <a:sym typeface="+mn-ea"/>
              </a:rPr>
              <a:t>自循环部分</a:t>
            </a:r>
            <a:endParaRPr lang="en-US" altLang="zh-CN" sz="2000">
              <a:latin typeface="Times New Roman" panose="02020603050405020304" pitchFamily="18" charset="0"/>
              <a:ea typeface="楷体" panose="02010609060101010101"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prstClr val="black"/>
              <a:srgbClr val="7E181B">
                <a:tint val="45000"/>
                <a:satMod val="400000"/>
              </a:srgbClr>
            </a:duotone>
            <a:extLst>
              <a:ext uri="{BEBA8EAE-BF5A-486C-A8C5-ECC9F3942E4B}">
                <a14:imgProps xmlns:a14="http://schemas.microsoft.com/office/drawing/2010/main">
                  <a14:imgLayer r:embed="rId4">
                    <a14:imgEffect>
                      <a14:artisticPhotocopy detail="2"/>
                    </a14:imgEffect>
                  </a14:imgLayer>
                </a14:imgProps>
              </a:ext>
              <a:ext uri="{28A0092B-C50C-407E-A947-70E740481C1C}">
                <a14:useLocalDpi xmlns:a14="http://schemas.microsoft.com/office/drawing/2010/main" val="0"/>
              </a:ext>
            </a:extLst>
          </a:blip>
          <a:stretch>
            <a:fillRect/>
          </a:stretch>
        </p:blipFill>
        <p:spPr>
          <a:xfrm>
            <a:off x="3611229" y="5446165"/>
            <a:ext cx="8514616" cy="1746440"/>
          </a:xfrm>
          <a:prstGeom prst="rect">
            <a:avLst/>
          </a:prstGeom>
        </p:spPr>
      </p:pic>
      <p:grpSp>
        <p:nvGrpSpPr>
          <p:cNvPr id="33" name="组合 32"/>
          <p:cNvGrpSpPr/>
          <p:nvPr/>
        </p:nvGrpSpPr>
        <p:grpSpPr>
          <a:xfrm>
            <a:off x="319405" y="0"/>
            <a:ext cx="505460" cy="3104534"/>
            <a:chOff x="383861" y="1224343"/>
            <a:chExt cx="505292" cy="3353324"/>
          </a:xfrm>
        </p:grpSpPr>
        <p:sp>
          <p:nvSpPr>
            <p:cNvPr id="34" name="文本框 33"/>
            <p:cNvSpPr txBox="1"/>
            <p:nvPr/>
          </p:nvSpPr>
          <p:spPr>
            <a:xfrm>
              <a:off x="383861" y="1677524"/>
              <a:ext cx="505292" cy="2900143"/>
            </a:xfrm>
            <a:prstGeom prst="rect">
              <a:avLst/>
            </a:prstGeom>
            <a:noFill/>
          </p:spPr>
          <p:txBody>
            <a:bodyPr vert="eaVert" wrap="square">
              <a:spAutoFit/>
            </a:bodyPr>
            <a:lstStyle/>
            <a:p>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Peking</a:t>
              </a:r>
              <a:r>
                <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 </a:t>
              </a:r>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University</a:t>
              </a:r>
              <a:endPar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cxnSp>
          <p:nvCxnSpPr>
            <p:cNvPr id="35" name="直接连接符 26"/>
            <p:cNvCxnSpPr/>
            <p:nvPr/>
          </p:nvCxnSpPr>
          <p:spPr>
            <a:xfrm>
              <a:off x="621617" y="1224343"/>
              <a:ext cx="0" cy="314885"/>
            </a:xfrm>
            <a:prstGeom prst="line">
              <a:avLst/>
            </a:prstGeom>
            <a:ln w="76200">
              <a:solidFill>
                <a:srgbClr val="9A0000"/>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3606165" y="3051810"/>
            <a:ext cx="4979670" cy="3019425"/>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38" name="矩形 37"/>
          <p:cNvSpPr/>
          <p:nvPr/>
        </p:nvSpPr>
        <p:spPr>
          <a:xfrm>
            <a:off x="3611229" y="6831223"/>
            <a:ext cx="8606804" cy="69069"/>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31" name="矩形 30"/>
          <p:cNvSpPr/>
          <p:nvPr/>
        </p:nvSpPr>
        <p:spPr>
          <a:xfrm>
            <a:off x="0" y="6424069"/>
            <a:ext cx="400755" cy="436168"/>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2" name="文本框 1"/>
          <p:cNvSpPr txBox="1"/>
          <p:nvPr/>
        </p:nvSpPr>
        <p:spPr>
          <a:xfrm>
            <a:off x="5037455" y="4129405"/>
            <a:ext cx="2116455" cy="922020"/>
          </a:xfrm>
          <a:prstGeom prst="rect">
            <a:avLst/>
          </a:prstGeom>
          <a:noFill/>
        </p:spPr>
        <p:txBody>
          <a:bodyPr wrap="square" rtlCol="0">
            <a:spAutoFit/>
          </a:bodyPr>
          <a:lstStyle/>
          <a:p>
            <a:r>
              <a:rPr lang="zh-CN" altLang="en-US" sz="5400" b="1">
                <a:solidFill>
                  <a:schemeClr val="bg1"/>
                </a:solidFill>
                <a:latin typeface="楷体" panose="02010609060101010101" charset="-122"/>
                <a:ea typeface="楷体" panose="02010609060101010101" charset="-122"/>
              </a:rPr>
              <a:t>谢谢！</a:t>
            </a:r>
          </a:p>
        </p:txBody>
      </p:sp>
      <p:pic>
        <p:nvPicPr>
          <p:cNvPr id="4" name="图片 3"/>
          <p:cNvPicPr>
            <a:picLocks noChangeAspect="1"/>
          </p:cNvPicPr>
          <p:nvPr>
            <p:custDataLst>
              <p:tags r:id="rId1"/>
            </p:custDataLst>
          </p:nvPr>
        </p:nvPicPr>
        <p:blipFill>
          <a:blip r:embed="rId5"/>
          <a:stretch>
            <a:fillRect/>
          </a:stretch>
        </p:blipFill>
        <p:spPr>
          <a:xfrm>
            <a:off x="0" y="0"/>
            <a:ext cx="12191365" cy="2825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658850" y="608428"/>
            <a:ext cx="832279"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712" y="744181"/>
            <a:ext cx="4080664" cy="583565"/>
          </a:xfrm>
          <a:prstGeom prst="rect">
            <a:avLst/>
          </a:prstGeom>
          <a:noFill/>
        </p:spPr>
        <p:txBody>
          <a:bodyPr wrap="square" rtlCol="0">
            <a:spAutoFit/>
          </a:bodyPr>
          <a:lstStyle/>
          <a:p>
            <a:pPr lvl="1"/>
            <a:r>
              <a:rPr lang="en-US" altLang="zh-CN" sz="3200" b="1" dirty="0">
                <a:solidFill>
                  <a:schemeClr val="tx1">
                    <a:lumMod val="75000"/>
                    <a:lumOff val="25000"/>
                  </a:schemeClr>
                </a:solidFill>
                <a:latin typeface="Times New Roman" panose="02020603050405020304" pitchFamily="18" charset="0"/>
                <a:ea typeface="FZDaWeiTiS-R-GB" panose="02000000000000000000" pitchFamily="2" charset="-122"/>
                <a:cs typeface="Times New Roman" panose="02020603050405020304" pitchFamily="18" charset="0"/>
              </a:rPr>
              <a:t>CONTENTS</a:t>
            </a:r>
          </a:p>
        </p:txBody>
      </p:sp>
      <p:cxnSp>
        <p:nvCxnSpPr>
          <p:cNvPr id="17" name="直接连接符 16"/>
          <p:cNvCxnSpPr/>
          <p:nvPr/>
        </p:nvCxnSpPr>
        <p:spPr>
          <a:xfrm rot="16200000">
            <a:off x="11953240" y="5984875"/>
            <a:ext cx="0" cy="7969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632642" y="2189854"/>
            <a:ext cx="4926231" cy="768350"/>
            <a:chOff x="1184078" y="2313500"/>
            <a:chExt cx="4926231" cy="768350"/>
          </a:xfrm>
        </p:grpSpPr>
        <p:sp>
          <p:nvSpPr>
            <p:cNvPr id="13" name="文本框 12"/>
            <p:cNvSpPr txBox="1"/>
            <p:nvPr/>
          </p:nvSpPr>
          <p:spPr>
            <a:xfrm>
              <a:off x="1184078" y="2313500"/>
              <a:ext cx="741680" cy="768350"/>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01</a:t>
              </a:r>
            </a:p>
          </p:txBody>
        </p:sp>
        <p:sp>
          <p:nvSpPr>
            <p:cNvPr id="19" name="文本框 18"/>
            <p:cNvSpPr txBox="1"/>
            <p:nvPr/>
          </p:nvSpPr>
          <p:spPr>
            <a:xfrm>
              <a:off x="2170769" y="2414831"/>
              <a:ext cx="3939540" cy="52197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Motivations &amp; Challenges</a:t>
              </a:r>
            </a:p>
          </p:txBody>
        </p:sp>
        <p:cxnSp>
          <p:nvCxnSpPr>
            <p:cNvPr id="34" name="直接连接符 33"/>
            <p:cNvCxnSpPr/>
            <p:nvPr/>
          </p:nvCxnSpPr>
          <p:spPr>
            <a:xfrm>
              <a:off x="2029462"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60" y="5952720"/>
            <a:ext cx="1675797" cy="467802"/>
          </a:xfrm>
          <a:prstGeom prst="rect">
            <a:avLst/>
          </a:prstGeom>
        </p:spPr>
      </p:pic>
      <p:grpSp>
        <p:nvGrpSpPr>
          <p:cNvPr id="50" name="组合 49"/>
          <p:cNvGrpSpPr/>
          <p:nvPr/>
        </p:nvGrpSpPr>
        <p:grpSpPr>
          <a:xfrm>
            <a:off x="3626307" y="3199572"/>
            <a:ext cx="845384" cy="769441"/>
            <a:chOff x="1184078" y="2313500"/>
            <a:chExt cx="845384" cy="769441"/>
          </a:xfrm>
        </p:grpSpPr>
        <p:sp>
          <p:nvSpPr>
            <p:cNvPr id="51" name="文本框 50"/>
            <p:cNvSpPr txBox="1"/>
            <p:nvPr/>
          </p:nvSpPr>
          <p:spPr>
            <a:xfrm>
              <a:off x="1184078" y="2313500"/>
              <a:ext cx="832279" cy="769441"/>
            </a:xfrm>
            <a:prstGeom prst="rect">
              <a:avLst/>
            </a:prstGeom>
            <a:noFill/>
          </p:spPr>
          <p:txBody>
            <a:bodyPr wrap="none" rtlCol="0">
              <a:spAutoFit/>
            </a:bodyPr>
            <a:lstStyle/>
            <a:p>
              <a:r>
                <a:rPr lang="en-US" altLang="zh-CN" sz="4400" b="1"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02</a:t>
              </a:r>
            </a:p>
          </p:txBody>
        </p:sp>
        <p:cxnSp>
          <p:nvCxnSpPr>
            <p:cNvPr id="54" name="直接连接符 33"/>
            <p:cNvCxnSpPr/>
            <p:nvPr/>
          </p:nvCxnSpPr>
          <p:spPr>
            <a:xfrm>
              <a:off x="2029462" y="2409554"/>
              <a:ext cx="0" cy="577334"/>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30752" y="4202019"/>
            <a:ext cx="2515563" cy="769441"/>
            <a:chOff x="1166298" y="2313500"/>
            <a:chExt cx="2515563" cy="769441"/>
          </a:xfrm>
        </p:grpSpPr>
        <p:sp>
          <p:nvSpPr>
            <p:cNvPr id="56" name="文本框 55"/>
            <p:cNvSpPr txBox="1"/>
            <p:nvPr/>
          </p:nvSpPr>
          <p:spPr>
            <a:xfrm>
              <a:off x="1166298" y="2313500"/>
              <a:ext cx="832279" cy="769441"/>
            </a:xfrm>
            <a:prstGeom prst="rect">
              <a:avLst/>
            </a:prstGeom>
            <a:noFill/>
          </p:spPr>
          <p:txBody>
            <a:bodyPr wrap="none" rtlCol="0">
              <a:spAutoFit/>
            </a:bodyPr>
            <a:lstStyle/>
            <a:p>
              <a:r>
                <a:rPr lang="en-US" altLang="zh-CN" sz="4400" b="1"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03</a:t>
              </a:r>
            </a:p>
          </p:txBody>
        </p:sp>
        <p:sp>
          <p:nvSpPr>
            <p:cNvPr id="57" name="文本框 56"/>
            <p:cNvSpPr txBox="1"/>
            <p:nvPr/>
          </p:nvSpPr>
          <p:spPr>
            <a:xfrm>
              <a:off x="2155321" y="2419665"/>
              <a:ext cx="1526540" cy="521970"/>
            </a:xfrm>
            <a:prstGeom prst="rect">
              <a:avLst/>
            </a:prstGeom>
            <a:noFill/>
          </p:spPr>
          <p:txBody>
            <a:bodyPr wrap="none" rtlCol="0">
              <a:spAutoFit/>
            </a:bodyPr>
            <a:lstStyle/>
            <a:p>
              <a:r>
                <a:rPr lang="en-US" altLang="zh-CN" sz="2800"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Thoughts</a:t>
              </a:r>
            </a:p>
          </p:txBody>
        </p:sp>
        <p:cxnSp>
          <p:nvCxnSpPr>
            <p:cNvPr id="59" name="直接连接符 33"/>
            <p:cNvCxnSpPr/>
            <p:nvPr/>
          </p:nvCxnSpPr>
          <p:spPr>
            <a:xfrm>
              <a:off x="2013587" y="2409554"/>
              <a:ext cx="0" cy="577334"/>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10"/>
          <p:cNvCxnSpPr/>
          <p:nvPr/>
        </p:nvCxnSpPr>
        <p:spPr>
          <a:xfrm>
            <a:off x="-11561" y="5457609"/>
            <a:ext cx="2199640" cy="6350"/>
          </a:xfrm>
          <a:prstGeom prst="line">
            <a:avLst/>
          </a:prstGeom>
          <a:ln w="57150">
            <a:solidFill>
              <a:srgbClr val="9A0000"/>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l="45953" t="9543" r="40850"/>
          <a:stretch>
            <a:fillRect/>
          </a:stretch>
        </p:blipFill>
        <p:spPr>
          <a:xfrm>
            <a:off x="653284" y="169911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619775" y="3304713"/>
            <a:ext cx="2997937" cy="523220"/>
          </a:xfrm>
          <a:prstGeom prst="rect">
            <a:avLst/>
          </a:prstGeom>
          <a:noFill/>
        </p:spPr>
        <p:txBody>
          <a:bodyPr wrap="none" rtlCol="0">
            <a:spAutoFit/>
          </a:bodyPr>
          <a:lstStyle/>
          <a:p>
            <a:r>
              <a:rPr lang="en-US" altLang="zh-CN" sz="2800"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2" name="文本框 1"/>
          <p:cNvSpPr txBox="1"/>
          <p:nvPr>
            <p:custDataLst>
              <p:tags r:id="rId1"/>
            </p:custDataLst>
          </p:nvPr>
        </p:nvSpPr>
        <p:spPr>
          <a:xfrm rot="16200000">
            <a:off x="10209905" y="4906616"/>
            <a:ext cx="490220" cy="2582178"/>
          </a:xfrm>
          <a:prstGeom prst="rect">
            <a:avLst/>
          </a:prstGeom>
          <a:noFill/>
        </p:spPr>
        <p:txBody>
          <a:bodyPr vert="eaVert" wrap="square">
            <a:spAutoFit/>
          </a:bodyPr>
          <a:lstStyle/>
          <a:p>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Peking</a:t>
            </a:r>
            <a:r>
              <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 </a:t>
            </a:r>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University</a:t>
            </a:r>
            <a:endPar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52628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Motivations &amp; Challenges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94385" y="1700530"/>
            <a:ext cx="10669905" cy="4399915"/>
          </a:xfrm>
          <a:prstGeom prst="rect">
            <a:avLst/>
          </a:prstGeom>
          <a:noFill/>
        </p:spPr>
        <p:txBody>
          <a:bodyPr wrap="square" rtlCol="0">
            <a:spAutoFit/>
          </a:bodyPr>
          <a:lstStyle/>
          <a:p>
            <a:pPr marL="285750" indent="-285750" fontAlgn="auto">
              <a:lnSpc>
                <a:spcPct val="150000"/>
              </a:lnSpc>
              <a:buFont typeface="Wingdings" panose="05000000000000000000" charset="0"/>
              <a:buChar char="l"/>
            </a:pPr>
            <a:r>
              <a:rPr lang="zh-CN" altLang="en-US" sz="2000">
                <a:latin typeface="Times New Roman" panose="02020603050405020304" pitchFamily="18" charset="0"/>
                <a:cs typeface="Times New Roman" panose="02020603050405020304" pitchFamily="18" charset="0"/>
              </a:rPr>
              <a:t>Multi-agent systems can be </a:t>
            </a:r>
            <a:r>
              <a:rPr lang="en-US" altLang="zh-CN" sz="2000">
                <a:solidFill>
                  <a:srgbClr val="FF0000"/>
                </a:solidFill>
                <a:latin typeface="Times New Roman" panose="02020603050405020304" pitchFamily="18" charset="0"/>
                <a:cs typeface="Times New Roman" panose="02020603050405020304" pitchFamily="18" charset="0"/>
              </a:rPr>
              <a:t>more </a:t>
            </a:r>
            <a:r>
              <a:rPr lang="zh-CN" altLang="en-US" sz="2000">
                <a:solidFill>
                  <a:srgbClr val="FF0000"/>
                </a:solidFill>
                <a:latin typeface="Times New Roman" panose="02020603050405020304" pitchFamily="18" charset="0"/>
                <a:cs typeface="Times New Roman" panose="02020603050405020304" pitchFamily="18" charset="0"/>
              </a:rPr>
              <a:t>efficient</a:t>
            </a:r>
            <a:r>
              <a:rPr lang="en-US" altLang="zh-CN" sz="2000">
                <a:latin typeface="Times New Roman" panose="02020603050405020304" pitchFamily="18" charset="0"/>
                <a:cs typeface="Times New Roman" panose="02020603050405020304" pitchFamily="18" charset="0"/>
              </a:rPr>
              <a:t> and can accomplish </a:t>
            </a:r>
            <a:r>
              <a:rPr lang="en-US" altLang="zh-CN" sz="2000">
                <a:solidFill>
                  <a:srgbClr val="FF0000"/>
                </a:solidFill>
                <a:latin typeface="Times New Roman" panose="02020603050405020304" pitchFamily="18" charset="0"/>
                <a:cs typeface="Times New Roman" panose="02020603050405020304" pitchFamily="18" charset="0"/>
              </a:rPr>
              <a:t>complex tasks</a:t>
            </a:r>
            <a:r>
              <a:rPr lang="zh-CN" altLang="en-US" sz="2000">
                <a:latin typeface="Times New Roman" panose="02020603050405020304" pitchFamily="18" charset="0"/>
                <a:cs typeface="Times New Roman" panose="02020603050405020304" pitchFamily="18" charset="0"/>
              </a:rPr>
              <a:t>. </a:t>
            </a:r>
            <a:endParaRPr lang="en-US" altLang="zh-CN" sz="2000">
              <a:latin typeface="Times New Roman" panose="02020603050405020304" pitchFamily="18" charset="0"/>
              <a:cs typeface="Times New Roman" panose="02020603050405020304" pitchFamily="18" charset="0"/>
            </a:endParaRPr>
          </a:p>
          <a:p>
            <a:pPr marL="285750" indent="-285750" fontAlgn="auto">
              <a:lnSpc>
                <a:spcPct val="150000"/>
              </a:lnSpc>
              <a:buFont typeface="Wingdings" panose="05000000000000000000" charset="0"/>
              <a:buChar char="l"/>
            </a:pPr>
            <a:r>
              <a:rPr lang="en-US" altLang="zh-CN" sz="2000">
                <a:solidFill>
                  <a:srgbClr val="FF0000"/>
                </a:solidFill>
                <a:latin typeface="Times New Roman" panose="02020603050405020304" pitchFamily="18" charset="0"/>
                <a:cs typeface="Times New Roman" panose="02020603050405020304" pitchFamily="18" charset="0"/>
              </a:rPr>
              <a:t>Coordination of robots</a:t>
            </a:r>
            <a:r>
              <a:rPr lang="en-US" altLang="zh-CN" sz="2000">
                <a:latin typeface="Times New Roman" panose="02020603050405020304" pitchFamily="18" charset="0"/>
                <a:cs typeface="Times New Roman" panose="02020603050405020304" pitchFamily="18" charset="0"/>
              </a:rPr>
              <a:t> to accomplish the desired task can result in great complexity, the current solutions include </a:t>
            </a:r>
            <a:r>
              <a:rPr lang="en-US" altLang="zh-CN" sz="2000">
                <a:solidFill>
                  <a:srgbClr val="FF0000"/>
                </a:solidFill>
                <a:latin typeface="Times New Roman" panose="02020603050405020304" pitchFamily="18" charset="0"/>
                <a:cs typeface="Times New Roman" panose="02020603050405020304" pitchFamily="18" charset="0"/>
              </a:rPr>
              <a:t>optimal planning algorithms</a:t>
            </a:r>
            <a:r>
              <a:rPr lang="en-US" altLang="zh-CN" sz="2000">
                <a:latin typeface="Times New Roman" panose="02020603050405020304" pitchFamily="18" charset="0"/>
                <a:cs typeface="Times New Roman" panose="02020603050405020304" pitchFamily="18" charset="0"/>
              </a:rPr>
              <a:t> such as mixed integer linear programming (MILP) and </a:t>
            </a:r>
            <a:r>
              <a:rPr lang="en-US" altLang="zh-CN" sz="2000">
                <a:solidFill>
                  <a:srgbClr val="FF0000"/>
                </a:solidFill>
                <a:latin typeface="Times New Roman" panose="02020603050405020304" pitchFamily="18" charset="0"/>
                <a:cs typeface="Times New Roman" panose="02020603050405020304" pitchFamily="18" charset="0"/>
              </a:rPr>
              <a:t>search algorithms</a:t>
            </a:r>
            <a:r>
              <a:rPr lang="en-US" altLang="zh-CN" sz="2000">
                <a:latin typeface="Times New Roman" panose="02020603050405020304" pitchFamily="18" charset="0"/>
                <a:cs typeface="Times New Roman" panose="02020603050405020304" pitchFamily="18" charset="0"/>
              </a:rPr>
              <a:t> over state or solution space.</a:t>
            </a:r>
          </a:p>
          <a:p>
            <a:pPr marL="285750" indent="-285750" fontAlgn="auto">
              <a:lnSpc>
                <a:spcPct val="150000"/>
              </a:lnSpc>
              <a:buFont typeface="Wingdings" panose="05000000000000000000" charset="0"/>
              <a:buChar char="l"/>
            </a:pPr>
            <a:r>
              <a:rPr lang="en-US" altLang="zh-CN" sz="2000">
                <a:latin typeface="Times New Roman" panose="02020603050405020304" pitchFamily="18" charset="0"/>
                <a:cs typeface="Times New Roman" panose="02020603050405020304" pitchFamily="18" charset="0"/>
              </a:rPr>
              <a:t>The </a:t>
            </a:r>
            <a:r>
              <a:rPr lang="en-US" altLang="zh-CN" sz="2000">
                <a:solidFill>
                  <a:srgbClr val="FF0000"/>
                </a:solidFill>
                <a:latin typeface="Times New Roman" panose="02020603050405020304" pitchFamily="18" charset="0"/>
                <a:cs typeface="Times New Roman" panose="02020603050405020304" pitchFamily="18" charset="0"/>
              </a:rPr>
              <a:t>problems</a:t>
            </a:r>
            <a:r>
              <a:rPr lang="en-US" altLang="zh-CN" sz="2000">
                <a:latin typeface="Times New Roman" panose="02020603050405020304" pitchFamily="18" charset="0"/>
                <a:cs typeface="Times New Roman" panose="02020603050405020304" pitchFamily="18" charset="0"/>
              </a:rPr>
              <a:t> of the existing solutions: </a:t>
            </a:r>
            <a:r>
              <a:rPr lang="en-US" altLang="zh-CN" sz="2000">
                <a:solidFill>
                  <a:srgbClr val="FF0000"/>
                </a:solidFill>
                <a:latin typeface="Times New Roman" panose="02020603050405020304" pitchFamily="18" charset="0"/>
                <a:cs typeface="Times New Roman" panose="02020603050405020304" pitchFamily="18" charset="0"/>
              </a:rPr>
              <a:t>Offline</a:t>
            </a:r>
            <a:endParaRPr lang="en-US" altLang="zh-CN" sz="2000">
              <a:latin typeface="Times New Roman" panose="02020603050405020304" pitchFamily="18" charset="0"/>
              <a:cs typeface="Times New Roman" panose="02020603050405020304" pitchFamily="18" charset="0"/>
            </a:endParaRPr>
          </a:p>
          <a:p>
            <a:pPr marL="742950" lvl="1" indent="-285750" fontAlgn="auto">
              <a:lnSpc>
                <a:spcPct val="150000"/>
              </a:lnSpc>
              <a:buFont typeface="Wingdings" panose="05000000000000000000" charset="0"/>
              <a:buChar char="Ø"/>
            </a:pPr>
            <a:r>
              <a:rPr lang="en-US" altLang="zh-CN" sz="2000">
                <a:latin typeface="Times New Roman" panose="02020603050405020304" pitchFamily="18" charset="0"/>
                <a:cs typeface="Times New Roman" panose="02020603050405020304" pitchFamily="18" charset="0"/>
              </a:rPr>
              <a:t>not </a:t>
            </a:r>
            <a:r>
              <a:rPr lang="en-US" altLang="zh-CN" sz="2000">
                <a:solidFill>
                  <a:srgbClr val="FF0000"/>
                </a:solidFill>
                <a:latin typeface="Times New Roman" panose="02020603050405020304" pitchFamily="18" charset="0"/>
                <a:cs typeface="Times New Roman" panose="02020603050405020304" pitchFamily="18" charset="0"/>
              </a:rPr>
              <a:t>real-time</a:t>
            </a:r>
            <a:r>
              <a:rPr lang="en-US" altLang="zh-CN" sz="2000">
                <a:latin typeface="Times New Roman" panose="02020603050405020304" pitchFamily="18" charset="0"/>
                <a:cs typeface="Times New Roman" panose="02020603050405020304" pitchFamily="18" charset="0"/>
              </a:rPr>
              <a:t>, need to take unpredictable time to compute</a:t>
            </a:r>
          </a:p>
          <a:p>
            <a:pPr marL="742950" lvl="1" indent="-285750" fontAlgn="auto">
              <a:lnSpc>
                <a:spcPct val="150000"/>
              </a:lnSpc>
              <a:buFont typeface="Wingdings" panose="05000000000000000000" charset="0"/>
              <a:buChar char="Ø"/>
            </a:pPr>
            <a:r>
              <a:rPr lang="en-US" altLang="zh-CN" sz="2000">
                <a:latin typeface="Times New Roman" panose="02020603050405020304" pitchFamily="18" charset="0"/>
                <a:cs typeface="Times New Roman" panose="02020603050405020304" pitchFamily="18" charset="0"/>
              </a:rPr>
              <a:t>robots execute independently without any </a:t>
            </a:r>
            <a:r>
              <a:rPr lang="en-US" altLang="zh-CN" sz="2000">
                <a:solidFill>
                  <a:srgbClr val="FF0000"/>
                </a:solidFill>
                <a:latin typeface="Times New Roman" panose="02020603050405020304" pitchFamily="18" charset="0"/>
                <a:cs typeface="Times New Roman" panose="02020603050405020304" pitchFamily="18" charset="0"/>
              </a:rPr>
              <a:t>synchronization</a:t>
            </a:r>
          </a:p>
          <a:p>
            <a:pPr marL="742950" lvl="1" indent="-285750" fontAlgn="auto">
              <a:lnSpc>
                <a:spcPct val="150000"/>
              </a:lnSpc>
              <a:buFont typeface="Wingdings" panose="05000000000000000000" charset="0"/>
              <a:buChar char="Ø"/>
            </a:pPr>
            <a:r>
              <a:rPr lang="en-US" altLang="zh-CN" sz="2000">
                <a:solidFill>
                  <a:schemeClr val="tx1"/>
                </a:solidFill>
                <a:latin typeface="Times New Roman" panose="02020603050405020304" pitchFamily="18" charset="0"/>
                <a:cs typeface="Times New Roman" panose="02020603050405020304" pitchFamily="18" charset="0"/>
              </a:rPr>
              <a:t>lack </a:t>
            </a:r>
            <a:r>
              <a:rPr lang="en-US" altLang="zh-CN" sz="2000">
                <a:solidFill>
                  <a:srgbClr val="FF0000"/>
                </a:solidFill>
                <a:latin typeface="Times New Roman" panose="02020603050405020304" pitchFamily="18" charset="0"/>
                <a:cs typeface="Times New Roman" panose="02020603050405020304" pitchFamily="18" charset="0"/>
              </a:rPr>
              <a:t>online adaptation</a:t>
            </a:r>
            <a:r>
              <a:rPr lang="en-US" altLang="zh-CN" sz="2000">
                <a:solidFill>
                  <a:schemeClr val="tx1"/>
                </a:solidFill>
                <a:latin typeface="Times New Roman" panose="02020603050405020304" pitchFamily="18" charset="0"/>
                <a:cs typeface="Times New Roman" panose="02020603050405020304" pitchFamily="18" charset="0"/>
              </a:rPr>
              <a:t>, cannot handle changes in the workspace or in the team (agent failure)</a:t>
            </a:r>
          </a:p>
          <a:p>
            <a:pPr marL="742950" lvl="1" indent="-285750">
              <a:buFont typeface="Wingdings" panose="05000000000000000000" charset="0"/>
              <a:buChar char="Ø"/>
            </a:pPr>
            <a:endParaRPr lang="en-US" altLang="zh-CN" sz="2000">
              <a:latin typeface="Times New Roman" panose="02020603050405020304" pitchFamily="18" charset="0"/>
              <a:cs typeface="Times New Roman" panose="02020603050405020304" pitchFamily="18" charset="0"/>
            </a:endParaRPr>
          </a:p>
          <a:p>
            <a:pPr marL="742950" lvl="1" indent="-285750">
              <a:buFont typeface="Wingdings" panose="05000000000000000000" charset="0"/>
              <a:buChar char="Ø"/>
            </a:pPr>
            <a:endParaRPr lang="en-US" altLang="zh-CN"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658850" y="608428"/>
            <a:ext cx="832279"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8712" y="744181"/>
            <a:ext cx="4080664" cy="583565"/>
          </a:xfrm>
          <a:prstGeom prst="rect">
            <a:avLst/>
          </a:prstGeom>
          <a:noFill/>
        </p:spPr>
        <p:txBody>
          <a:bodyPr wrap="square" rtlCol="0">
            <a:spAutoFit/>
          </a:bodyPr>
          <a:lstStyle/>
          <a:p>
            <a:pPr lvl="1"/>
            <a:r>
              <a:rPr lang="en-US" altLang="zh-CN" sz="3200" b="1" dirty="0">
                <a:solidFill>
                  <a:schemeClr val="tx1">
                    <a:lumMod val="75000"/>
                    <a:lumOff val="25000"/>
                  </a:schemeClr>
                </a:solidFill>
                <a:latin typeface="Times New Roman" panose="02020603050405020304" pitchFamily="18" charset="0"/>
                <a:ea typeface="FZDaWeiTiS-R-GB" panose="02000000000000000000" pitchFamily="2" charset="-122"/>
                <a:cs typeface="Times New Roman" panose="02020603050405020304" pitchFamily="18" charset="0"/>
              </a:rPr>
              <a:t>CONTENTS</a:t>
            </a:r>
          </a:p>
        </p:txBody>
      </p:sp>
      <p:grpSp>
        <p:nvGrpSpPr>
          <p:cNvPr id="14" name="组合 13"/>
          <p:cNvGrpSpPr/>
          <p:nvPr/>
        </p:nvGrpSpPr>
        <p:grpSpPr>
          <a:xfrm rot="16200000">
            <a:off x="10512655" y="4603865"/>
            <a:ext cx="490220" cy="3187679"/>
            <a:chOff x="575511" y="1740456"/>
            <a:chExt cx="490220" cy="3187679"/>
          </a:xfrm>
        </p:grpSpPr>
        <p:sp>
          <p:nvSpPr>
            <p:cNvPr id="15" name="文本框 14"/>
            <p:cNvSpPr txBox="1"/>
            <p:nvPr/>
          </p:nvSpPr>
          <p:spPr>
            <a:xfrm>
              <a:off x="575511" y="1740456"/>
              <a:ext cx="490220" cy="2582178"/>
            </a:xfrm>
            <a:prstGeom prst="rect">
              <a:avLst/>
            </a:prstGeom>
            <a:noFill/>
          </p:spPr>
          <p:txBody>
            <a:bodyPr vert="eaVert" wrap="square">
              <a:spAutoFit/>
            </a:bodyPr>
            <a:lstStyle/>
            <a:p>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Peking</a:t>
              </a:r>
              <a:r>
                <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 </a:t>
              </a:r>
              <a:r>
                <a:rPr lang="en-US" altLang="zh-CN"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rPr>
                <a:t>University</a:t>
              </a:r>
              <a:endParaRPr lang="zh-CN" altLang="en-US" sz="2000" b="1" i="1" dirty="0">
                <a:solidFill>
                  <a:srgbClr val="9A0001"/>
                </a:solidFill>
                <a:latin typeface="Times New Roman" panose="02020603050405020304" pitchFamily="18" charset="0"/>
                <a:ea typeface="FZCuHeiSongS-B-GB" panose="02000000000000000000" pitchFamily="2" charset="-122"/>
                <a:cs typeface="Times New Roman" panose="02020603050405020304" pitchFamily="18" charset="0"/>
              </a:endParaRPr>
            </a:p>
          </p:txBody>
        </p:sp>
        <p:cxnSp>
          <p:nvCxnSpPr>
            <p:cNvPr id="17" name="直接连接符 16"/>
            <p:cNvCxnSpPr/>
            <p:nvPr/>
          </p:nvCxnSpPr>
          <p:spPr>
            <a:xfrm>
              <a:off x="635238" y="4131406"/>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632642" y="2189854"/>
            <a:ext cx="4926231" cy="768350"/>
            <a:chOff x="1184078" y="2313500"/>
            <a:chExt cx="4926231" cy="768350"/>
          </a:xfrm>
        </p:grpSpPr>
        <p:sp>
          <p:nvSpPr>
            <p:cNvPr id="13" name="文本框 12"/>
            <p:cNvSpPr txBox="1"/>
            <p:nvPr/>
          </p:nvSpPr>
          <p:spPr>
            <a:xfrm>
              <a:off x="1184078" y="2313500"/>
              <a:ext cx="741680" cy="768350"/>
            </a:xfrm>
            <a:prstGeom prst="rect">
              <a:avLst/>
            </a:prstGeom>
            <a:noFill/>
            <a:ln>
              <a:noFill/>
            </a:ln>
          </p:spPr>
          <p:txBody>
            <a:bodyPr wrap="none" rtlCol="0">
              <a:spAutoFit/>
            </a:bodyPr>
            <a:lstStyle/>
            <a:p>
              <a:r>
                <a:rPr lang="en-US" altLang="zh-CN" sz="4400" b="1"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01</a:t>
              </a:r>
            </a:p>
          </p:txBody>
        </p:sp>
        <p:sp>
          <p:nvSpPr>
            <p:cNvPr id="19" name="文本框 18"/>
            <p:cNvSpPr txBox="1"/>
            <p:nvPr/>
          </p:nvSpPr>
          <p:spPr>
            <a:xfrm>
              <a:off x="2170769" y="2414831"/>
              <a:ext cx="3939540" cy="521970"/>
            </a:xfrm>
            <a:prstGeom prst="rect">
              <a:avLst/>
            </a:prstGeom>
            <a:noFill/>
            <a:ln>
              <a:noFill/>
            </a:ln>
          </p:spPr>
          <p:txBody>
            <a:bodyPr wrap="none" rtlCol="0">
              <a:spAutoFit/>
            </a:bodyPr>
            <a:lstStyle/>
            <a:p>
              <a:r>
                <a:rPr lang="en-US" altLang="zh-CN" sz="2800" dirty="0">
                  <a:ln>
                    <a:noFill/>
                  </a:ln>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Motivations &amp; Challenges</a:t>
              </a:r>
            </a:p>
          </p:txBody>
        </p:sp>
        <p:cxnSp>
          <p:nvCxnSpPr>
            <p:cNvPr id="34" name="直接连接符 33"/>
            <p:cNvCxnSpPr/>
            <p:nvPr/>
          </p:nvCxnSpPr>
          <p:spPr>
            <a:xfrm>
              <a:off x="2029462" y="2409554"/>
              <a:ext cx="0" cy="577334"/>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60" y="5952720"/>
            <a:ext cx="1675797" cy="467802"/>
          </a:xfrm>
          <a:prstGeom prst="rect">
            <a:avLst/>
          </a:prstGeom>
        </p:spPr>
      </p:pic>
      <p:grpSp>
        <p:nvGrpSpPr>
          <p:cNvPr id="50" name="组合 49"/>
          <p:cNvGrpSpPr/>
          <p:nvPr/>
        </p:nvGrpSpPr>
        <p:grpSpPr>
          <a:xfrm>
            <a:off x="3632657" y="3195127"/>
            <a:ext cx="845384" cy="769441"/>
            <a:chOff x="1235513" y="2313500"/>
            <a:chExt cx="845384" cy="769441"/>
          </a:xfrm>
        </p:grpSpPr>
        <p:sp>
          <p:nvSpPr>
            <p:cNvPr id="51" name="文本框 50"/>
            <p:cNvSpPr txBox="1"/>
            <p:nvPr/>
          </p:nvSpPr>
          <p:spPr>
            <a:xfrm>
              <a:off x="1235513" y="2313500"/>
              <a:ext cx="832279" cy="769441"/>
            </a:xfrm>
            <a:prstGeom prst="rect">
              <a:avLst/>
            </a:prstGeom>
            <a:noFill/>
          </p:spPr>
          <p:txBody>
            <a:bodyPr wrap="none" rtlCol="0">
              <a:spAutoFit/>
            </a:bodyPr>
            <a:lstStyle/>
            <a:p>
              <a:r>
                <a:rPr lang="en-US" altLang="zh-CN" sz="4400" b="1" dirty="0">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02</a:t>
              </a:r>
            </a:p>
          </p:txBody>
        </p:sp>
        <p:cxnSp>
          <p:nvCxnSpPr>
            <p:cNvPr id="54" name="直接连接符 33"/>
            <p:cNvCxnSpPr/>
            <p:nvPr/>
          </p:nvCxnSpPr>
          <p:spPr>
            <a:xfrm>
              <a:off x="2080897" y="240447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3632657" y="4201384"/>
            <a:ext cx="2513658" cy="769441"/>
            <a:chOff x="1168203" y="2312865"/>
            <a:chExt cx="2513658" cy="769441"/>
          </a:xfrm>
        </p:grpSpPr>
        <p:sp>
          <p:nvSpPr>
            <p:cNvPr id="56" name="文本框 55"/>
            <p:cNvSpPr txBox="1"/>
            <p:nvPr/>
          </p:nvSpPr>
          <p:spPr>
            <a:xfrm>
              <a:off x="1168203" y="2312865"/>
              <a:ext cx="832279" cy="769441"/>
            </a:xfrm>
            <a:prstGeom prst="rect">
              <a:avLst/>
            </a:prstGeom>
            <a:noFill/>
            <a:ln>
              <a:noFill/>
            </a:ln>
          </p:spPr>
          <p:txBody>
            <a:bodyPr wrap="none" rtlCol="0">
              <a:spAutoFit/>
            </a:bodyPr>
            <a:lstStyle/>
            <a:p>
              <a:r>
                <a:rPr lang="en-US" altLang="zh-CN" sz="4400" b="1" dirty="0">
                  <a:ln>
                    <a:noFill/>
                  </a:ln>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CuHeiSongS-B-GB" panose="02000000000000000000" pitchFamily="2" charset="-122"/>
                  <a:cs typeface="Times New Roman" panose="02020603050405020304" pitchFamily="18" charset="0"/>
                </a:rPr>
                <a:t>03</a:t>
              </a:r>
            </a:p>
          </p:txBody>
        </p:sp>
        <p:sp>
          <p:nvSpPr>
            <p:cNvPr id="57" name="文本框 56"/>
            <p:cNvSpPr txBox="1"/>
            <p:nvPr/>
          </p:nvSpPr>
          <p:spPr>
            <a:xfrm>
              <a:off x="2155321" y="2419665"/>
              <a:ext cx="1526540" cy="521970"/>
            </a:xfrm>
            <a:prstGeom prst="rect">
              <a:avLst/>
            </a:prstGeom>
            <a:noFill/>
            <a:ln>
              <a:noFill/>
            </a:ln>
          </p:spPr>
          <p:txBody>
            <a:bodyPr wrap="none" rtlCol="0">
              <a:spAutoFit/>
            </a:bodyPr>
            <a:lstStyle/>
            <a:p>
              <a:r>
                <a:rPr lang="en-US" altLang="zh-CN" sz="2800" dirty="0">
                  <a:solidFill>
                    <a:schemeClr val="bg1">
                      <a:lumMod val="85000"/>
                    </a:schemeClr>
                  </a:solidFill>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Thoughts</a:t>
              </a:r>
            </a:p>
          </p:txBody>
        </p:sp>
        <p:cxnSp>
          <p:nvCxnSpPr>
            <p:cNvPr id="59" name="直接连接符 33"/>
            <p:cNvCxnSpPr/>
            <p:nvPr/>
          </p:nvCxnSpPr>
          <p:spPr>
            <a:xfrm>
              <a:off x="2014857" y="2409554"/>
              <a:ext cx="0" cy="577334"/>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10"/>
          <p:cNvCxnSpPr/>
          <p:nvPr/>
        </p:nvCxnSpPr>
        <p:spPr>
          <a:xfrm>
            <a:off x="-11561" y="5457609"/>
            <a:ext cx="2199640" cy="6350"/>
          </a:xfrm>
          <a:prstGeom prst="line">
            <a:avLst/>
          </a:prstGeom>
          <a:ln w="57150">
            <a:solidFill>
              <a:srgbClr val="9A0000"/>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rotWithShape="1">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45953" t="9543" r="40850"/>
          <a:stretch>
            <a:fillRect/>
          </a:stretch>
        </p:blipFill>
        <p:spPr>
          <a:xfrm>
            <a:off x="653284" y="169911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619775" y="3304713"/>
            <a:ext cx="2997937" cy="523220"/>
          </a:xfrm>
          <a:prstGeom prst="rect">
            <a:avLst/>
          </a:prstGeom>
          <a:noFill/>
        </p:spPr>
        <p:txBody>
          <a:bodyPr wrap="none" rtlCol="0">
            <a:spAutoFit/>
          </a:bodyPr>
          <a:lstStyle/>
          <a:p>
            <a:r>
              <a:rPr lang="en-US" altLang="zh-CN" sz="2800" dirty="0">
                <a:effectLst>
                  <a:outerShdw blurRad="50800" dist="38100" dir="2700000" algn="tl" rotWithShape="0">
                    <a:prstClr val="black">
                      <a:alpha val="40000"/>
                    </a:prstClr>
                  </a:outerShdw>
                </a:effectLst>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94385" y="1638300"/>
            <a:ext cx="10196195" cy="470789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en-US" altLang="zh-CN" sz="2000" b="1">
                <a:latin typeface="Times New Roman" panose="02020603050405020304" pitchFamily="18" charset="0"/>
                <a:cs typeface="Times New Roman" panose="02020603050405020304" pitchFamily="18" charset="0"/>
              </a:rPr>
              <a:t>Real-time requirement</a:t>
            </a:r>
          </a:p>
          <a:p>
            <a:pPr indent="457200" fontAlgn="auto">
              <a:lnSpc>
                <a:spcPct val="150000"/>
              </a:lnSpc>
              <a:buFont typeface="Wingdings" panose="05000000000000000000" charset="0"/>
              <a:buNone/>
            </a:pPr>
            <a:r>
              <a:rPr lang="en-US" altLang="zh-CN" sz="2000">
                <a:latin typeface="Times New Roman" panose="02020603050405020304" pitchFamily="18" charset="0"/>
                <a:cs typeface="Times New Roman" panose="02020603050405020304" pitchFamily="18" charset="0"/>
              </a:rPr>
              <a:t>It proposes </a:t>
            </a:r>
            <a:r>
              <a:rPr lang="en-US" altLang="zh-CN" sz="2000">
                <a:solidFill>
                  <a:srgbClr val="FF0000"/>
                </a:solidFill>
                <a:latin typeface="Times New Roman" panose="02020603050405020304" pitchFamily="18" charset="0"/>
                <a:cs typeface="Times New Roman" panose="02020603050405020304" pitchFamily="18" charset="0"/>
              </a:rPr>
              <a:t>an anytime algorithm</a:t>
            </a:r>
            <a:r>
              <a:rPr lang="en-US" altLang="zh-CN" sz="2000">
                <a:latin typeface="Times New Roman" panose="02020603050405020304" pitchFamily="18" charset="0"/>
                <a:cs typeface="Times New Roman" panose="02020603050405020304" pitchFamily="18" charset="0"/>
              </a:rPr>
              <a:t> that combines </a:t>
            </a:r>
            <a:r>
              <a:rPr lang="en-US" altLang="zh-CN" sz="2000">
                <a:solidFill>
                  <a:srgbClr val="FF0000"/>
                </a:solidFill>
                <a:latin typeface="Times New Roman" panose="02020603050405020304" pitchFamily="18" charset="0"/>
                <a:cs typeface="Times New Roman" panose="02020603050405020304" pitchFamily="18" charset="0"/>
              </a:rPr>
              <a:t>the partial ordering analysis</a:t>
            </a:r>
            <a:r>
              <a:rPr lang="en-US" altLang="zh-CN" sz="2000">
                <a:latin typeface="Times New Roman" panose="02020603050405020304" pitchFamily="18" charset="0"/>
                <a:cs typeface="Times New Roman" panose="02020603050405020304" pitchFamily="18" charset="0"/>
              </a:rPr>
              <a:t> of the underlying task automaton for task decomposition, and </a:t>
            </a:r>
            <a:r>
              <a:rPr lang="en-US" altLang="zh-CN" sz="2000">
                <a:solidFill>
                  <a:srgbClr val="FF0000"/>
                </a:solidFill>
                <a:latin typeface="Times New Roman" panose="02020603050405020304" pitchFamily="18" charset="0"/>
                <a:cs typeface="Times New Roman" panose="02020603050405020304" pitchFamily="18" charset="0"/>
              </a:rPr>
              <a:t>the branch and bound (BnB) search method</a:t>
            </a:r>
            <a:r>
              <a:rPr lang="en-US" altLang="zh-CN" sz="2000">
                <a:latin typeface="Times New Roman" panose="02020603050405020304" pitchFamily="18" charset="0"/>
                <a:cs typeface="Times New Roman" panose="02020603050405020304" pitchFamily="18" charset="0"/>
              </a:rPr>
              <a:t> for task assignment. (objective: minimize task completion time)</a:t>
            </a:r>
          </a:p>
          <a:p>
            <a:pPr marL="342900" indent="-342900" fontAlgn="auto">
              <a:lnSpc>
                <a:spcPct val="150000"/>
              </a:lnSpc>
              <a:buFont typeface="Wingdings" panose="05000000000000000000" charset="0"/>
              <a:buChar char="l"/>
            </a:pPr>
            <a:r>
              <a:rPr lang="en-US" altLang="zh-CN" sz="2000" b="1">
                <a:solidFill>
                  <a:schemeClr val="tx1"/>
                </a:solidFill>
                <a:latin typeface="Times New Roman" panose="02020603050405020304" pitchFamily="18" charset="0"/>
                <a:cs typeface="Times New Roman" panose="02020603050405020304" pitchFamily="18" charset="0"/>
                <a:sym typeface="+mn-ea"/>
              </a:rPr>
              <a:t>Online synchronization under uncertain execution time</a:t>
            </a:r>
            <a:endParaRPr lang="en-US" altLang="zh-CN" sz="2000" b="1">
              <a:solidFill>
                <a:schemeClr val="tx1"/>
              </a:solidFill>
              <a:latin typeface="Times New Roman" panose="02020603050405020304" pitchFamily="18" charset="0"/>
              <a:cs typeface="Times New Roman" panose="02020603050405020304" pitchFamily="18" charset="0"/>
            </a:endParaRPr>
          </a:p>
          <a:p>
            <a:pPr indent="45720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cs typeface="Times New Roman" panose="02020603050405020304" pitchFamily="18" charset="0"/>
              </a:rPr>
              <a:t>It proposes </a:t>
            </a:r>
            <a:r>
              <a:rPr lang="en-US" altLang="zh-CN" sz="2000">
                <a:solidFill>
                  <a:srgbClr val="FF0000"/>
                </a:solidFill>
                <a:latin typeface="Times New Roman" panose="02020603050405020304" pitchFamily="18" charset="0"/>
                <a:cs typeface="Times New Roman" panose="02020603050405020304" pitchFamily="18" charset="0"/>
              </a:rPr>
              <a:t>a synchronization protocol</a:t>
            </a:r>
            <a:r>
              <a:rPr lang="en-US" altLang="zh-CN" sz="2000">
                <a:solidFill>
                  <a:schemeClr val="tx1"/>
                </a:solidFill>
                <a:latin typeface="Times New Roman" panose="02020603050405020304" pitchFamily="18" charset="0"/>
                <a:cs typeface="Times New Roman" panose="02020603050405020304" pitchFamily="18" charset="0"/>
              </a:rPr>
              <a:t> that relied on online synchronization and distributed communication. </a:t>
            </a:r>
          </a:p>
          <a:p>
            <a:pPr marL="342900" indent="-342900" fontAlgn="auto">
              <a:lnSpc>
                <a:spcPct val="150000"/>
              </a:lnSpc>
              <a:buFont typeface="Wingdings" panose="05000000000000000000" charset="0"/>
              <a:buChar char="l"/>
            </a:pPr>
            <a:r>
              <a:rPr lang="en-US" altLang="zh-CN" sz="2000" b="1">
                <a:solidFill>
                  <a:schemeClr val="tx1"/>
                </a:solidFill>
                <a:latin typeface="Times New Roman" panose="02020603050405020304" pitchFamily="18" charset="0"/>
                <a:cs typeface="Times New Roman" panose="02020603050405020304" pitchFamily="18" charset="0"/>
              </a:rPr>
              <a:t>Plan adaptation under agent failures</a:t>
            </a:r>
          </a:p>
          <a:p>
            <a:pPr indent="45720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cs typeface="Times New Roman" panose="02020603050405020304" pitchFamily="18" charset="0"/>
              </a:rPr>
              <a:t>It proposes </a:t>
            </a:r>
            <a:r>
              <a:rPr lang="en-US" altLang="zh-CN" sz="2000">
                <a:solidFill>
                  <a:srgbClr val="FF0000"/>
                </a:solidFill>
                <a:latin typeface="Times New Roman" panose="02020603050405020304" pitchFamily="18" charset="0"/>
                <a:cs typeface="Times New Roman" panose="02020603050405020304" pitchFamily="18" charset="0"/>
              </a:rPr>
              <a:t>an adaptation algorithm (modified BnB algorithm)</a:t>
            </a:r>
            <a:r>
              <a:rPr lang="en-US" altLang="zh-CN" sz="2000">
                <a:solidFill>
                  <a:schemeClr val="tx1"/>
                </a:solidFill>
                <a:latin typeface="Times New Roman" panose="02020603050405020304" pitchFamily="18" charset="0"/>
                <a:cs typeface="Times New Roman" panose="02020603050405020304" pitchFamily="18" charset="0"/>
              </a:rPr>
              <a:t> to re-assign unfinished subtasks.</a:t>
            </a:r>
          </a:p>
        </p:txBody>
      </p:sp>
      <p:sp>
        <p:nvSpPr>
          <p:cNvPr id="6" name="文本框 5"/>
          <p:cNvSpPr txBox="1"/>
          <p:nvPr/>
        </p:nvSpPr>
        <p:spPr>
          <a:xfrm>
            <a:off x="8507095" y="3429000"/>
            <a:ext cx="2708910" cy="368300"/>
          </a:xfrm>
          <a:prstGeom prst="rect">
            <a:avLst/>
          </a:prstGeom>
          <a:noFill/>
        </p:spPr>
        <p:txBody>
          <a:bodyPr wrap="square" rtlCol="0">
            <a:spAutoFit/>
          </a:bodyPr>
          <a:lstStyle/>
          <a:p>
            <a:r>
              <a:rPr lang="en-US" altLang="zh-CN" b="1" i="1">
                <a:solidFill>
                  <a:schemeClr val="tx1"/>
                </a:solidFill>
                <a:highlight>
                  <a:srgbClr val="FFFF00"/>
                </a:highlight>
                <a:latin typeface="Times New Roman" panose="02020603050405020304" pitchFamily="18" charset="0"/>
                <a:cs typeface="Times New Roman" panose="02020603050405020304" pitchFamily="18" charset="0"/>
              </a:rPr>
              <a:t>Optimal Plan Synthesis</a:t>
            </a:r>
          </a:p>
        </p:txBody>
      </p:sp>
      <p:sp>
        <p:nvSpPr>
          <p:cNvPr id="7" name="文本框 6"/>
          <p:cNvSpPr txBox="1"/>
          <p:nvPr>
            <p:custDataLst>
              <p:tags r:id="rId1"/>
            </p:custDataLst>
          </p:nvPr>
        </p:nvSpPr>
        <p:spPr>
          <a:xfrm>
            <a:off x="7969885" y="4775835"/>
            <a:ext cx="2925445" cy="368300"/>
          </a:xfrm>
          <a:prstGeom prst="rect">
            <a:avLst/>
          </a:prstGeom>
          <a:noFill/>
        </p:spPr>
        <p:txBody>
          <a:bodyPr wrap="square" rtlCol="0">
            <a:spAutoFit/>
          </a:bodyPr>
          <a:lstStyle/>
          <a:p>
            <a:r>
              <a:rPr lang="en-US" altLang="zh-CN" b="1" i="1">
                <a:solidFill>
                  <a:schemeClr val="tx1"/>
                </a:solidFill>
                <a:highlight>
                  <a:srgbClr val="FFFF00"/>
                </a:highlight>
                <a:latin typeface="Times New Roman" panose="02020603050405020304" pitchFamily="18" charset="0"/>
                <a:cs typeface="Times New Roman" panose="02020603050405020304" pitchFamily="18" charset="0"/>
              </a:rPr>
              <a:t>Online Adaptation</a:t>
            </a:r>
          </a:p>
        </p:txBody>
      </p:sp>
      <p:cxnSp>
        <p:nvCxnSpPr>
          <p:cNvPr id="9" name="直接箭头连接符 8"/>
          <p:cNvCxnSpPr>
            <a:endCxn id="6" idx="1"/>
          </p:cNvCxnSpPr>
          <p:nvPr/>
        </p:nvCxnSpPr>
        <p:spPr>
          <a:xfrm>
            <a:off x="7233285" y="3279140"/>
            <a:ext cx="1273810" cy="33401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0" name="直接箭头连接符 9"/>
          <p:cNvCxnSpPr>
            <a:endCxn id="7" idx="1"/>
          </p:cNvCxnSpPr>
          <p:nvPr>
            <p:custDataLst>
              <p:tags r:id="rId2"/>
            </p:custDataLst>
          </p:nvPr>
        </p:nvCxnSpPr>
        <p:spPr>
          <a:xfrm>
            <a:off x="6880860" y="4587240"/>
            <a:ext cx="1089025" cy="37274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1" name="直接箭头连接符 10"/>
          <p:cNvCxnSpPr/>
          <p:nvPr>
            <p:custDataLst>
              <p:tags r:id="rId3"/>
            </p:custDataLst>
          </p:nvPr>
        </p:nvCxnSpPr>
        <p:spPr>
          <a:xfrm flipV="1">
            <a:off x="6250305" y="4987290"/>
            <a:ext cx="1708150" cy="33845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238250"/>
            <a:ext cx="10196195" cy="52774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i="1">
                <a:highlight>
                  <a:srgbClr val="FFFF00"/>
                </a:highlight>
                <a:latin typeface="Times New Roman" panose="02020603050405020304" pitchFamily="18" charset="0"/>
                <a:cs typeface="Times New Roman" panose="02020603050405020304" pitchFamily="18" charset="0"/>
                <a:sym typeface="+mn-ea"/>
              </a:rPr>
              <a:t>Optimal Plan Synthesis</a:t>
            </a:r>
            <a:endParaRPr lang="en-US" altLang="zh-CN" sz="2000">
              <a:solidFill>
                <a:schemeClr val="tx1"/>
              </a:solidFill>
              <a:latin typeface="Times New Roman" panose="02020603050405020304" pitchFamily="18" charset="0"/>
              <a:cs typeface="Times New Roman" panose="02020603050405020304" pitchFamily="18" charset="0"/>
              <a:sym typeface="+mn-ea"/>
            </a:endParaRP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sym typeface="+mn-ea"/>
              </a:rPr>
              <a:t>the pruning of the NBA associated with the global </a:t>
            </a:r>
            <a:r>
              <a:rPr lang="en-US" altLang="zh-CN" sz="2000">
                <a:solidFill>
                  <a:schemeClr val="tx1"/>
                </a:solidFill>
                <a:latin typeface="Times New Roman" panose="02020603050405020304" pitchFamily="18" charset="0"/>
                <a:cs typeface="Times New Roman" panose="02020603050405020304" pitchFamily="18" charset="0"/>
              </a:rPr>
              <a:t>task</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Task decomposition</a:t>
            </a:r>
          </a:p>
          <a:p>
            <a:pPr marL="342900" indent="-342900" fontAlgn="auto">
              <a:lnSpc>
                <a:spcPct val="150000"/>
              </a:lnSpc>
              <a:buFont typeface="Wingdings" panose="05000000000000000000" charset="0"/>
              <a:buChar char="l"/>
            </a:pPr>
            <a:r>
              <a:rPr lang="en-US" altLang="zh-CN" sz="2000">
                <a:solidFill>
                  <a:schemeClr val="tx1"/>
                </a:solidFill>
                <a:latin typeface="Times New Roman" panose="02020603050405020304" pitchFamily="18" charset="0"/>
                <a:cs typeface="Times New Roman" panose="02020603050405020304" pitchFamily="18" charset="0"/>
              </a:rPr>
              <a:t>Task assignment</a:t>
            </a:r>
          </a:p>
          <a:p>
            <a:pPr indent="0" fontAlgn="auto">
              <a:lnSpc>
                <a:spcPct val="100000"/>
              </a:lnSpc>
              <a:buFont typeface="Wingdings" panose="05000000000000000000" charset="0"/>
              <a:buNone/>
            </a:pPr>
            <a:endParaRPr lang="en-US" altLang="zh-CN" sz="2000">
              <a:solidFill>
                <a:schemeClr val="tx1"/>
              </a:solidFill>
              <a:latin typeface="Times New Roman" panose="02020603050405020304" pitchFamily="18" charset="0"/>
              <a:cs typeface="Times New Roman" panose="02020603050405020304" pitchFamily="18" charset="0"/>
            </a:endParaRPr>
          </a:p>
          <a:p>
            <a:pPr indent="0" fontAlgn="auto">
              <a:lnSpc>
                <a:spcPct val="10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1. Pruning of NBA</a:t>
            </a:r>
          </a:p>
          <a:p>
            <a:pPr marL="342900" indent="-342900" fontAlgn="auto">
              <a:lnSpc>
                <a:spcPct val="150000"/>
              </a:lnSpc>
              <a:buFont typeface="Wingdings" panose="05000000000000000000" charset="0"/>
              <a:buChar char="Ø"/>
            </a:pPr>
            <a:r>
              <a:rPr lang="en-US" altLang="zh-CN" sz="2000">
                <a:solidFill>
                  <a:schemeClr val="tx1"/>
                </a:solidFill>
                <a:latin typeface="Times New Roman" panose="02020603050405020304" pitchFamily="18" charset="0"/>
                <a:cs typeface="Times New Roman" panose="02020603050405020304" pitchFamily="18" charset="0"/>
              </a:rPr>
              <a:t>remove </a:t>
            </a:r>
            <a:r>
              <a:rPr lang="en-US" altLang="zh-CN" sz="2000">
                <a:solidFill>
                  <a:srgbClr val="FF0000"/>
                </a:solidFill>
                <a:latin typeface="Times New Roman" panose="02020603050405020304" pitchFamily="18" charset="0"/>
                <a:cs typeface="Times New Roman" panose="02020603050405020304" pitchFamily="18" charset="0"/>
              </a:rPr>
              <a:t>infeasible transitions</a:t>
            </a:r>
            <a:r>
              <a:rPr lang="en-US" altLang="zh-CN" sz="2000">
                <a:solidFill>
                  <a:schemeClr val="tx1"/>
                </a:solidFill>
                <a:latin typeface="Times New Roman" panose="02020603050405020304" pitchFamily="18" charset="0"/>
                <a:cs typeface="Times New Roman" panose="02020603050405020304" pitchFamily="18" charset="0"/>
              </a:rPr>
              <a:t> - q</a:t>
            </a:r>
            <a:r>
              <a:rPr lang="en-US" altLang="zh-CN" sz="2000" baseline="-25000">
                <a:solidFill>
                  <a:schemeClr val="tx1"/>
                </a:solidFill>
                <a:latin typeface="Times New Roman" panose="02020603050405020304" pitchFamily="18" charset="0"/>
                <a:cs typeface="Times New Roman" panose="02020603050405020304" pitchFamily="18" charset="0"/>
              </a:rPr>
              <a:t>j</a:t>
            </a:r>
            <a:r>
              <a:rPr lang="en-US" altLang="zh-CN" sz="2000">
                <a:solidFill>
                  <a:schemeClr val="tx1"/>
                </a:solidFill>
                <a:latin typeface="Times New Roman" panose="02020603050405020304" pitchFamily="18" charset="0"/>
                <a:cs typeface="Times New Roman" panose="02020603050405020304" pitchFamily="18" charset="0"/>
              </a:rPr>
              <a:t>∈δ(q</a:t>
            </a:r>
            <a:r>
              <a:rPr lang="en-US" altLang="zh-CN" sz="2000" baseline="-25000">
                <a:solidFill>
                  <a:schemeClr val="tx1"/>
                </a:solidFill>
                <a:latin typeface="Times New Roman" panose="02020603050405020304" pitchFamily="18" charset="0"/>
                <a:cs typeface="Times New Roman" panose="02020603050405020304" pitchFamily="18" charset="0"/>
              </a:rPr>
              <a:t>i</a:t>
            </a:r>
            <a:r>
              <a:rPr lang="en-US" altLang="zh-CN" sz="2000">
                <a:solidFill>
                  <a:schemeClr val="tx1"/>
                </a:solidFill>
                <a:latin typeface="Times New Roman" panose="02020603050405020304" pitchFamily="18" charset="0"/>
                <a:cs typeface="Times New Roman" panose="02020603050405020304" pitchFamily="18" charset="0"/>
              </a:rPr>
              <a:t>, σ), no subgroup of agents in N can generate σ</a:t>
            </a:r>
          </a:p>
          <a:p>
            <a:pPr marL="342900" indent="-342900" fontAlgn="auto">
              <a:lnSpc>
                <a:spcPct val="150000"/>
              </a:lnSpc>
              <a:buFont typeface="Wingdings" panose="05000000000000000000" charset="0"/>
              <a:buChar char="Ø"/>
            </a:pPr>
            <a:r>
              <a:rPr lang="en-US" altLang="zh-CN" sz="2000">
                <a:solidFill>
                  <a:schemeClr val="tx1"/>
                </a:solidFill>
                <a:latin typeface="Times New Roman" panose="02020603050405020304" pitchFamily="18" charset="0"/>
                <a:cs typeface="Times New Roman" panose="02020603050405020304" pitchFamily="18" charset="0"/>
              </a:rPr>
              <a:t>remove </a:t>
            </a:r>
            <a:r>
              <a:rPr lang="en-US" altLang="zh-CN" sz="2000">
                <a:solidFill>
                  <a:srgbClr val="FF0000"/>
                </a:solidFill>
                <a:latin typeface="Times New Roman" panose="02020603050405020304" pitchFamily="18" charset="0"/>
                <a:cs typeface="Times New Roman" panose="02020603050405020304" pitchFamily="18" charset="0"/>
              </a:rPr>
              <a:t>invalid states</a:t>
            </a:r>
            <a:r>
              <a:rPr lang="en-US" altLang="zh-CN" sz="2000">
                <a:solidFill>
                  <a:schemeClr val="tx1"/>
                </a:solidFill>
                <a:latin typeface="Times New Roman" panose="02020603050405020304" pitchFamily="18" charset="0"/>
                <a:cs typeface="Times New Roman" panose="02020603050405020304" pitchFamily="18" charset="0"/>
              </a:rPr>
              <a:t> - q </a:t>
            </a:r>
            <a:r>
              <a:rPr lang="en-US" altLang="zh-CN">
                <a:solidFill>
                  <a:schemeClr val="tx1"/>
                </a:solidFill>
                <a:latin typeface="楷体" panose="02010609060101010101" charset="-122"/>
                <a:ea typeface="楷体" panose="02010609060101010101" charset="-122"/>
                <a:cs typeface="Times New Roman" panose="02020603050405020304" pitchFamily="18" charset="0"/>
              </a:rPr>
              <a:t>不能从任何初始状态到达或者它不能到达任何可自循环重复到达的可接收状态</a:t>
            </a:r>
          </a:p>
          <a:p>
            <a:pPr marL="342900" indent="-342900" fontAlgn="auto">
              <a:lnSpc>
                <a:spcPct val="150000"/>
              </a:lnSpc>
              <a:buFont typeface="Wingdings" panose="05000000000000000000" charset="0"/>
              <a:buChar char="Ø"/>
            </a:pPr>
            <a:r>
              <a:rPr lang="en-US" altLang="zh-CN" sz="2000">
                <a:solidFill>
                  <a:schemeClr val="tx1"/>
                </a:solidFill>
                <a:latin typeface="Times New Roman" panose="02020603050405020304" pitchFamily="18" charset="0"/>
                <a:cs typeface="Times New Roman" panose="02020603050405020304" pitchFamily="18" charset="0"/>
              </a:rPr>
              <a:t>remove </a:t>
            </a:r>
            <a:r>
              <a:rPr lang="en-US" altLang="zh-CN" sz="2000">
                <a:solidFill>
                  <a:srgbClr val="FF0000"/>
                </a:solidFill>
                <a:latin typeface="Times New Roman" panose="02020603050405020304" pitchFamily="18" charset="0"/>
                <a:cs typeface="Times New Roman" panose="02020603050405020304" pitchFamily="18" charset="0"/>
              </a:rPr>
              <a:t>decomposable transitions </a:t>
            </a:r>
            <a:r>
              <a:rPr lang="en-US" altLang="zh-CN" sz="2000">
                <a:solidFill>
                  <a:schemeClr val="tx1"/>
                </a:solidFill>
                <a:latin typeface="Times New Roman" panose="02020603050405020304" pitchFamily="18" charset="0"/>
                <a:cs typeface="Times New Roman" panose="02020603050405020304" pitchFamily="18" charset="0"/>
              </a:rPr>
              <a:t>- </a:t>
            </a:r>
            <a:r>
              <a:rPr lang="zh-CN" altLang="en-US" sz="1800">
                <a:solidFill>
                  <a:schemeClr val="tx1"/>
                </a:solidFill>
                <a:latin typeface="楷体" panose="02010609060101010101" charset="-122"/>
                <a:ea typeface="楷体" panose="02010609060101010101" charset="-122"/>
                <a:cs typeface="Times New Roman" panose="02020603050405020304" pitchFamily="18" charset="0"/>
              </a:rPr>
              <a:t>不能同时执行多个子任务</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Result:</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 this step can reduce up to 60% states and edges for typical </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multi-agent tasks.</a:t>
            </a:r>
          </a:p>
        </p:txBody>
      </p:sp>
      <p:pic>
        <p:nvPicPr>
          <p:cNvPr id="6" name="图片 5"/>
          <p:cNvPicPr>
            <a:picLocks noChangeAspect="1"/>
          </p:cNvPicPr>
          <p:nvPr>
            <p:custDataLst>
              <p:tags r:id="rId2"/>
            </p:custDataLst>
          </p:nvPr>
        </p:nvPicPr>
        <p:blipFill>
          <a:blip r:embed="rId6"/>
          <a:stretch>
            <a:fillRect/>
          </a:stretch>
        </p:blipFill>
        <p:spPr>
          <a:xfrm>
            <a:off x="7734300" y="4639310"/>
            <a:ext cx="3853180" cy="2044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367155"/>
            <a:ext cx="10433050" cy="147637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b="1">
                <a:solidFill>
                  <a:schemeClr val="tx1"/>
                </a:solidFill>
                <a:latin typeface="Times New Roman" panose="02020603050405020304" pitchFamily="18" charset="0"/>
                <a:cs typeface="Times New Roman" panose="02020603050405020304" pitchFamily="18" charset="0"/>
              </a:rPr>
              <a:t>2. Task Decomposition</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Definition:</a:t>
            </a:r>
            <a:r>
              <a:rPr lang="en-US" altLang="zh-CN" sz="2000">
                <a:solidFill>
                  <a:schemeClr val="tx1"/>
                </a:solidFill>
                <a:latin typeface="Times New Roman" panose="02020603050405020304" pitchFamily="18" charset="0"/>
                <a:cs typeface="Times New Roman" panose="02020603050405020304" pitchFamily="18" charset="0"/>
              </a:rPr>
              <a:t> how the </a:t>
            </a:r>
            <a:r>
              <a:rPr lang="en-US" altLang="zh-CN" sz="2000">
                <a:solidFill>
                  <a:srgbClr val="FF0000"/>
                </a:solidFill>
                <a:latin typeface="Times New Roman" panose="02020603050405020304" pitchFamily="18" charset="0"/>
                <a:cs typeface="Times New Roman" panose="02020603050405020304" pitchFamily="18" charset="0"/>
              </a:rPr>
              <a:t>subtasks and their partial orderings</a:t>
            </a:r>
            <a:r>
              <a:rPr lang="en-US" altLang="zh-CN" sz="2000">
                <a:solidFill>
                  <a:schemeClr val="tx1"/>
                </a:solidFill>
                <a:latin typeface="Times New Roman" panose="02020603050405020304" pitchFamily="18" charset="0"/>
                <a:cs typeface="Times New Roman" panose="02020603050405020304" pitchFamily="18" charset="0"/>
              </a:rPr>
              <a:t> are abstracted from the pruned automaton</a:t>
            </a:r>
          </a:p>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Decomposition</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(a set of 3-tuples) and </a:t>
            </a:r>
            <a:r>
              <a:rPr lang="en-US" altLang="zh-CN" sz="2000">
                <a:solidFill>
                  <a:srgbClr val="FF0000"/>
                </a:solidFill>
                <a:latin typeface="Times New Roman" panose="02020603050405020304" pitchFamily="18" charset="0"/>
                <a:ea typeface="楷体" panose="02010609060101010101" charset="-122"/>
                <a:cs typeface="Times New Roman" panose="02020603050405020304" pitchFamily="18" charset="0"/>
              </a:rPr>
              <a:t>Subtasks</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(3-tuple):</a:t>
            </a:r>
          </a:p>
        </p:txBody>
      </p:sp>
      <p:pic>
        <p:nvPicPr>
          <p:cNvPr id="4" name="图片 3"/>
          <p:cNvPicPr>
            <a:picLocks noChangeAspect="1"/>
          </p:cNvPicPr>
          <p:nvPr>
            <p:custDataLst>
              <p:tags r:id="rId2"/>
            </p:custDataLst>
          </p:nvPr>
        </p:nvPicPr>
        <p:blipFill>
          <a:blip r:embed="rId16"/>
          <a:stretch>
            <a:fillRect/>
          </a:stretch>
        </p:blipFill>
        <p:spPr>
          <a:xfrm>
            <a:off x="959485" y="2964815"/>
            <a:ext cx="3275965" cy="479425"/>
          </a:xfrm>
          <a:prstGeom prst="rect">
            <a:avLst/>
          </a:prstGeom>
        </p:spPr>
      </p:pic>
      <p:cxnSp>
        <p:nvCxnSpPr>
          <p:cNvPr id="9" name="直接箭头连接符 8"/>
          <p:cNvCxnSpPr/>
          <p:nvPr>
            <p:custDataLst>
              <p:tags r:id="rId3"/>
            </p:custDataLst>
          </p:nvPr>
        </p:nvCxnSpPr>
        <p:spPr>
          <a:xfrm flipH="1">
            <a:off x="1657350" y="3321050"/>
            <a:ext cx="177800" cy="19685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6" name="文本框 5"/>
          <p:cNvSpPr txBox="1"/>
          <p:nvPr/>
        </p:nvSpPr>
        <p:spPr>
          <a:xfrm>
            <a:off x="438150" y="3517900"/>
            <a:ext cx="1632585" cy="337185"/>
          </a:xfrm>
          <a:prstGeom prst="rect">
            <a:avLst/>
          </a:prstGeom>
          <a:noFill/>
        </p:spPr>
        <p:txBody>
          <a:bodyPr wrap="square" rtlCol="0">
            <a:spAutoFit/>
          </a:bodyPr>
          <a:lstStyle/>
          <a:p>
            <a:r>
              <a:rPr lang="en-US" altLang="zh-CN" sz="1600" i="1">
                <a:latin typeface="Times New Roman" panose="02020603050405020304" pitchFamily="18" charset="0"/>
                <a:cs typeface="Times New Roman" panose="02020603050405020304" pitchFamily="18" charset="0"/>
              </a:rPr>
              <a:t>index of subtasks</a:t>
            </a:r>
          </a:p>
        </p:txBody>
      </p:sp>
      <p:cxnSp>
        <p:nvCxnSpPr>
          <p:cNvPr id="7" name="直接箭头连接符 6"/>
          <p:cNvCxnSpPr/>
          <p:nvPr>
            <p:custDataLst>
              <p:tags r:id="rId4"/>
            </p:custDataLst>
          </p:nvPr>
        </p:nvCxnSpPr>
        <p:spPr>
          <a:xfrm>
            <a:off x="2114550" y="3333750"/>
            <a:ext cx="260350" cy="36195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8" name="文本框 7"/>
          <p:cNvSpPr txBox="1"/>
          <p:nvPr>
            <p:custDataLst>
              <p:tags r:id="rId5"/>
            </p:custDataLst>
          </p:nvPr>
        </p:nvSpPr>
        <p:spPr>
          <a:xfrm>
            <a:off x="2006600" y="3714750"/>
            <a:ext cx="1784350" cy="583565"/>
          </a:xfrm>
          <a:prstGeom prst="rect">
            <a:avLst/>
          </a:prstGeom>
          <a:noFill/>
        </p:spPr>
        <p:txBody>
          <a:bodyPr wrap="square" rtlCol="0">
            <a:spAutoFit/>
          </a:bodyPr>
          <a:lstStyle/>
          <a:p>
            <a:r>
              <a:rPr lang="en-US" altLang="zh-CN" sz="1600" i="1">
                <a:latin typeface="Times New Roman" panose="02020603050405020304" pitchFamily="18" charset="0"/>
                <a:cs typeface="Times New Roman" panose="02020603050405020304" pitchFamily="18" charset="0"/>
              </a:rPr>
              <a:t>a set of  position or action propositions</a:t>
            </a:r>
          </a:p>
        </p:txBody>
      </p:sp>
      <p:sp>
        <p:nvSpPr>
          <p:cNvPr id="10" name="文本框 9"/>
          <p:cNvSpPr txBox="1"/>
          <p:nvPr>
            <p:custDataLst>
              <p:tags r:id="rId6"/>
            </p:custDataLst>
          </p:nvPr>
        </p:nvSpPr>
        <p:spPr>
          <a:xfrm>
            <a:off x="3930650" y="3517900"/>
            <a:ext cx="1784350" cy="583565"/>
          </a:xfrm>
          <a:prstGeom prst="rect">
            <a:avLst/>
          </a:prstGeom>
          <a:noFill/>
        </p:spPr>
        <p:txBody>
          <a:bodyPr wrap="square" rtlCol="0">
            <a:spAutoFit/>
          </a:bodyPr>
          <a:lstStyle/>
          <a:p>
            <a:r>
              <a:rPr lang="en-US" altLang="zh-CN" sz="1600" i="1">
                <a:latin typeface="Times New Roman" panose="02020603050405020304" pitchFamily="18" charset="0"/>
                <a:cs typeface="Times New Roman" panose="02020603050405020304" pitchFamily="18" charset="0"/>
              </a:rPr>
              <a:t>a set of  self-loop requirement labels</a:t>
            </a:r>
          </a:p>
        </p:txBody>
      </p:sp>
      <p:cxnSp>
        <p:nvCxnSpPr>
          <p:cNvPr id="11" name="直接箭头连接符 10"/>
          <p:cNvCxnSpPr/>
          <p:nvPr>
            <p:custDataLst>
              <p:tags r:id="rId7"/>
            </p:custDataLst>
          </p:nvPr>
        </p:nvCxnSpPr>
        <p:spPr>
          <a:xfrm>
            <a:off x="2501900" y="3333750"/>
            <a:ext cx="1358900" cy="34290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12" name="文本框 11"/>
          <p:cNvSpPr txBox="1"/>
          <p:nvPr/>
        </p:nvSpPr>
        <p:spPr>
          <a:xfrm>
            <a:off x="6076950" y="2964815"/>
            <a:ext cx="4851400" cy="645160"/>
          </a:xfrm>
          <a:prstGeom prst="rect">
            <a:avLst/>
          </a:prstGeom>
          <a:noFill/>
        </p:spPr>
        <p:txBody>
          <a:bodyPr wrap="square" rtlCol="0">
            <a:spAutoFit/>
          </a:bodyPr>
          <a:lstStyle/>
          <a:p>
            <a:r>
              <a:rPr lang="en-US" altLang="zh-CN" b="1" i="1">
                <a:latin typeface="Times New Roman" panose="02020603050405020304" pitchFamily="18" charset="0"/>
                <a:cs typeface="Times New Roman" panose="02020603050405020304" pitchFamily="18" charset="0"/>
              </a:rPr>
              <a:t>Remark:</a:t>
            </a:r>
            <a:r>
              <a:rPr lang="en-US" altLang="zh-CN" i="1">
                <a:latin typeface="Times New Roman" panose="02020603050405020304" pitchFamily="18" charset="0"/>
                <a:cs typeface="Times New Roman" panose="02020603050405020304" pitchFamily="18" charset="0"/>
              </a:rPr>
              <a:t> the decomposition Ωφ imposes directly a strict and complete ordering of the subtasks within.</a:t>
            </a:r>
          </a:p>
        </p:txBody>
      </p:sp>
      <p:sp>
        <p:nvSpPr>
          <p:cNvPr id="13" name="文本框 12"/>
          <p:cNvSpPr txBox="1"/>
          <p:nvPr>
            <p:custDataLst>
              <p:tags r:id="rId8"/>
            </p:custDataLst>
          </p:nvPr>
        </p:nvSpPr>
        <p:spPr>
          <a:xfrm>
            <a:off x="794385" y="4336415"/>
            <a:ext cx="10433050" cy="5530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Partial relations:</a:t>
            </a: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14" name="图片 13"/>
          <p:cNvPicPr>
            <a:picLocks noChangeAspect="1"/>
          </p:cNvPicPr>
          <p:nvPr>
            <p:custDataLst>
              <p:tags r:id="rId9"/>
            </p:custDataLst>
          </p:nvPr>
        </p:nvPicPr>
        <p:blipFill>
          <a:blip r:embed="rId17"/>
          <a:srcRect t="25625"/>
          <a:stretch>
            <a:fillRect/>
          </a:stretch>
        </p:blipFill>
        <p:spPr>
          <a:xfrm>
            <a:off x="2552700" y="4457700"/>
            <a:ext cx="5164455" cy="1711325"/>
          </a:xfrm>
          <a:prstGeom prst="rect">
            <a:avLst/>
          </a:prstGeom>
        </p:spPr>
      </p:pic>
      <p:sp>
        <p:nvSpPr>
          <p:cNvPr id="15" name="文本框 14"/>
          <p:cNvSpPr txBox="1"/>
          <p:nvPr/>
        </p:nvSpPr>
        <p:spPr>
          <a:xfrm>
            <a:off x="8807450" y="4603750"/>
            <a:ext cx="208915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ordering constraints</a:t>
            </a:r>
          </a:p>
        </p:txBody>
      </p:sp>
      <p:sp>
        <p:nvSpPr>
          <p:cNvPr id="16" name="文本框 15"/>
          <p:cNvSpPr txBox="1"/>
          <p:nvPr>
            <p:custDataLst>
              <p:tags r:id="rId10"/>
            </p:custDataLst>
          </p:nvPr>
        </p:nvSpPr>
        <p:spPr>
          <a:xfrm>
            <a:off x="8826500" y="5516880"/>
            <a:ext cx="2215515"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concurrent constraints</a:t>
            </a:r>
          </a:p>
        </p:txBody>
      </p:sp>
      <p:cxnSp>
        <p:nvCxnSpPr>
          <p:cNvPr id="17" name="直接箭头连接符 16"/>
          <p:cNvCxnSpPr>
            <a:endCxn id="15" idx="1"/>
          </p:cNvCxnSpPr>
          <p:nvPr>
            <p:custDataLst>
              <p:tags r:id="rId11"/>
            </p:custDataLst>
          </p:nvPr>
        </p:nvCxnSpPr>
        <p:spPr>
          <a:xfrm flipV="1">
            <a:off x="7772400" y="4787900"/>
            <a:ext cx="1035050" cy="635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p:nvPr>
            <p:custDataLst>
              <p:tags r:id="rId12"/>
            </p:custDataLst>
          </p:nvPr>
        </p:nvCxnSpPr>
        <p:spPr>
          <a:xfrm flipV="1">
            <a:off x="7778750" y="5695950"/>
            <a:ext cx="1035050" cy="635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752" y="508869"/>
            <a:ext cx="4081780" cy="645160"/>
          </a:xfrm>
          <a:prstGeom prst="rect">
            <a:avLst/>
          </a:prstGeom>
          <a:noFill/>
        </p:spPr>
        <p:txBody>
          <a:bodyPr wrap="none" rtlCol="0">
            <a:spAutoFit/>
          </a:bodyPr>
          <a:lstStyle/>
          <a:p>
            <a:r>
              <a:rPr lang="en-US" altLang="zh-CN" sz="3600" b="1" dirty="0">
                <a:latin typeface="Times New Roman" panose="02020603050405020304" pitchFamily="18" charset="0"/>
                <a:ea typeface="FZShengShiKaiShuS-EB-GB" panose="02000000000000000000" pitchFamily="2" charset="-122"/>
                <a:cs typeface="Times New Roman" panose="02020603050405020304" pitchFamily="18" charset="0"/>
              </a:rPr>
              <a:t>Main Contributions</a:t>
            </a:r>
          </a:p>
        </p:txBody>
      </p:sp>
      <p:sp>
        <p:nvSpPr>
          <p:cNvPr id="5" name="矩形 4"/>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custDataLst>
              <p:tags r:id="rId1"/>
            </p:custDataLst>
          </p:nvPr>
        </p:nvSpPr>
        <p:spPr>
          <a:xfrm>
            <a:off x="794385" y="1443355"/>
            <a:ext cx="10433050" cy="5530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R-poset of Subtasks</a:t>
            </a:r>
            <a:r>
              <a:rPr lang="en-US" altLang="zh-CN" sz="2000">
                <a:solidFill>
                  <a:schemeClr val="tx1"/>
                </a:solidFill>
                <a:latin typeface="Times New Roman" panose="02020603050405020304" pitchFamily="18" charset="0"/>
                <a:cs typeface="Times New Roman" panose="02020603050405020304" pitchFamily="18" charset="0"/>
              </a:rPr>
              <a:t>(relaxed and partially ordered set):</a:t>
            </a:r>
            <a:endPar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14"/>
          <a:stretch>
            <a:fillRect/>
          </a:stretch>
        </p:blipFill>
        <p:spPr>
          <a:xfrm>
            <a:off x="794385" y="2162175"/>
            <a:ext cx="2080895" cy="405765"/>
          </a:xfrm>
          <a:prstGeom prst="rect">
            <a:avLst/>
          </a:prstGeom>
        </p:spPr>
      </p:pic>
      <p:sp>
        <p:nvSpPr>
          <p:cNvPr id="6" name="文本框 5"/>
          <p:cNvSpPr txBox="1"/>
          <p:nvPr/>
        </p:nvSpPr>
        <p:spPr>
          <a:xfrm>
            <a:off x="3327400" y="2193925"/>
            <a:ext cx="406400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Decompositon + set of ‘≤’ + set of ‘≠’ </a:t>
            </a:r>
          </a:p>
        </p:txBody>
      </p:sp>
      <p:sp>
        <p:nvSpPr>
          <p:cNvPr id="12" name="文本框 11"/>
          <p:cNvSpPr txBox="1"/>
          <p:nvPr>
            <p:custDataLst>
              <p:tags r:id="rId3"/>
            </p:custDataLst>
          </p:nvPr>
        </p:nvSpPr>
        <p:spPr>
          <a:xfrm>
            <a:off x="794385" y="2759710"/>
            <a:ext cx="10991850" cy="645160"/>
          </a:xfrm>
          <a:prstGeom prst="rect">
            <a:avLst/>
          </a:prstGeom>
          <a:noFill/>
        </p:spPr>
        <p:txBody>
          <a:bodyPr wrap="square" rtlCol="0">
            <a:spAutoFit/>
          </a:bodyPr>
          <a:lstStyle/>
          <a:p>
            <a:r>
              <a:rPr lang="en-US" altLang="zh-CN" b="1" i="1">
                <a:latin typeface="Times New Roman" panose="02020603050405020304" pitchFamily="18" charset="0"/>
                <a:cs typeface="Times New Roman" panose="02020603050405020304" pitchFamily="18" charset="0"/>
              </a:rPr>
              <a:t>Remark:</a:t>
            </a:r>
            <a:r>
              <a:rPr lang="en-US" altLang="zh-CN" i="1">
                <a:latin typeface="Times New Roman" panose="02020603050405020304" pitchFamily="18" charset="0"/>
                <a:cs typeface="Times New Roman" panose="02020603050405020304" pitchFamily="18" charset="0"/>
              </a:rPr>
              <a:t> more elements in </a:t>
            </a:r>
            <a:r>
              <a:rPr lang="en-US" altLang="zh-CN" i="1">
                <a:latin typeface="Times New Roman" panose="02020603050405020304" pitchFamily="18" charset="0"/>
                <a:cs typeface="Times New Roman" panose="02020603050405020304" pitchFamily="18" charset="0"/>
                <a:sym typeface="+mn-ea"/>
              </a:rPr>
              <a:t>‘≤’ and ‘≠’  -&gt; more temporal constraints -&gt; less concurrent execution </a:t>
            </a:r>
            <a:r>
              <a:rPr lang="en-US" altLang="zh-CN" i="1">
                <a:latin typeface="Times New Roman" panose="02020603050405020304" pitchFamily="18" charset="0"/>
                <a:cs typeface="Times New Roman" panose="02020603050405020304" pitchFamily="18" charset="0"/>
              </a:rPr>
              <a:t>-&gt; lower efficiency 	thus we desire to find </a:t>
            </a:r>
            <a:r>
              <a:rPr lang="en-US" altLang="zh-CN" i="1">
                <a:solidFill>
                  <a:srgbClr val="FF0000"/>
                </a:solidFill>
                <a:latin typeface="Times New Roman" panose="02020603050405020304" pitchFamily="18" charset="0"/>
                <a:cs typeface="Times New Roman" panose="02020603050405020304" pitchFamily="18" charset="0"/>
              </a:rPr>
              <a:t>one decomposition and the associated R-poset that has few partial relations.</a:t>
            </a:r>
          </a:p>
        </p:txBody>
      </p:sp>
      <p:sp>
        <p:nvSpPr>
          <p:cNvPr id="7" name="文本框 6"/>
          <p:cNvSpPr txBox="1"/>
          <p:nvPr>
            <p:custDataLst>
              <p:tags r:id="rId4"/>
            </p:custDataLst>
          </p:nvPr>
        </p:nvSpPr>
        <p:spPr>
          <a:xfrm>
            <a:off x="794385" y="3527425"/>
            <a:ext cx="10433050" cy="193802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2000">
                <a:solidFill>
                  <a:srgbClr val="FF0000"/>
                </a:solidFill>
                <a:latin typeface="Times New Roman" panose="02020603050405020304" pitchFamily="18" charset="0"/>
                <a:cs typeface="Times New Roman" panose="02020603050405020304" pitchFamily="18" charset="0"/>
              </a:rPr>
              <a:t>Language of R-poset:</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Definition: the set of all finite words that can be generated by the subtasks in Ωφ while satisfying the partial constraints.</a:t>
            </a:r>
          </a:p>
          <a:p>
            <a:pPr indent="0" fontAlgn="auto">
              <a:lnSpc>
                <a:spcPct val="150000"/>
              </a:lnSpc>
              <a:buFont typeface="Wingdings" panose="05000000000000000000" charset="0"/>
              <a:buNone/>
            </a:pP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It is given by		 </a:t>
            </a:r>
            <a:r>
              <a:rPr lang="zh-CN" altLang="en-US" sz="2000">
                <a:solidFill>
                  <a:schemeClr val="tx1"/>
                </a:solidFill>
                <a:latin typeface="Times New Roman" panose="02020603050405020304" pitchFamily="18" charset="0"/>
                <a:ea typeface="楷体" panose="02010609060101010101" charset="-122"/>
                <a:cs typeface="Times New Roman" panose="02020603050405020304" pitchFamily="18" charset="0"/>
              </a:rPr>
              <a:t>，</a:t>
            </a:r>
            <a:r>
              <a:rPr lang="en-US" altLang="zh-CN" sz="2000">
                <a:solidFill>
                  <a:schemeClr val="tx1"/>
                </a:solidFill>
                <a:latin typeface="Times New Roman" panose="02020603050405020304" pitchFamily="18" charset="0"/>
                <a:ea typeface="楷体" panose="02010609060101010101" charset="-122"/>
                <a:cs typeface="Times New Roman" panose="02020603050405020304" pitchFamily="18" charset="0"/>
              </a:rPr>
              <a:t>where </a:t>
            </a:r>
          </a:p>
        </p:txBody>
      </p:sp>
      <p:pic>
        <p:nvPicPr>
          <p:cNvPr id="8" name="图片 7"/>
          <p:cNvPicPr>
            <a:picLocks noChangeAspect="1"/>
          </p:cNvPicPr>
          <p:nvPr>
            <p:custDataLst>
              <p:tags r:id="rId5"/>
            </p:custDataLst>
          </p:nvPr>
        </p:nvPicPr>
        <p:blipFill>
          <a:blip r:embed="rId15"/>
          <a:stretch>
            <a:fillRect/>
          </a:stretch>
        </p:blipFill>
        <p:spPr>
          <a:xfrm>
            <a:off x="2308225" y="5106670"/>
            <a:ext cx="1348740" cy="317500"/>
          </a:xfrm>
          <a:prstGeom prst="rect">
            <a:avLst/>
          </a:prstGeom>
        </p:spPr>
      </p:pic>
      <p:pic>
        <p:nvPicPr>
          <p:cNvPr id="9" name="图片 8"/>
          <p:cNvPicPr>
            <a:picLocks noChangeAspect="1"/>
          </p:cNvPicPr>
          <p:nvPr>
            <p:custDataLst>
              <p:tags r:id="rId6"/>
            </p:custDataLst>
          </p:nvPr>
        </p:nvPicPr>
        <p:blipFill>
          <a:blip r:embed="rId16"/>
          <a:stretch>
            <a:fillRect/>
          </a:stretch>
        </p:blipFill>
        <p:spPr>
          <a:xfrm>
            <a:off x="4690110" y="5106670"/>
            <a:ext cx="2987040" cy="317500"/>
          </a:xfrm>
          <a:prstGeom prst="rect">
            <a:avLst/>
          </a:prstGeom>
        </p:spPr>
      </p:pic>
      <p:cxnSp>
        <p:nvCxnSpPr>
          <p:cNvPr id="10" name="直接箭头连接符 9"/>
          <p:cNvCxnSpPr>
            <a:endCxn id="11" idx="0"/>
          </p:cNvCxnSpPr>
          <p:nvPr>
            <p:custDataLst>
              <p:tags r:id="rId7"/>
            </p:custDataLst>
          </p:nvPr>
        </p:nvCxnSpPr>
        <p:spPr>
          <a:xfrm>
            <a:off x="5759450" y="5410200"/>
            <a:ext cx="1101725" cy="41783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11" name="文本框 10"/>
          <p:cNvSpPr txBox="1"/>
          <p:nvPr/>
        </p:nvSpPr>
        <p:spPr>
          <a:xfrm>
            <a:off x="6096000" y="5828030"/>
            <a:ext cx="1530350" cy="368300"/>
          </a:xfrm>
          <a:prstGeom prst="rect">
            <a:avLst/>
          </a:prstGeom>
          <a:noFill/>
        </p:spPr>
        <p:txBody>
          <a:bodyPr wrap="square" rtlCol="0">
            <a:spAutoFit/>
          </a:bodyPr>
          <a:lstStyle/>
          <a:p>
            <a:r>
              <a:rPr lang="en-US" altLang="zh-CN" i="1">
                <a:latin typeface="Times New Roman" panose="02020603050405020304" pitchFamily="18" charset="0"/>
                <a:cs typeface="Times New Roman" panose="02020603050405020304" pitchFamily="18" charset="0"/>
              </a:rPr>
              <a:t>subtask in </a:t>
            </a:r>
            <a:r>
              <a:rPr lang="en-US" altLang="zh-CN" i="1">
                <a:latin typeface="Times New Roman" panose="02020603050405020304" pitchFamily="18" charset="0"/>
                <a:ea typeface="楷体" panose="02010609060101010101" charset="-122"/>
                <a:cs typeface="Times New Roman" panose="02020603050405020304" pitchFamily="18" charset="0"/>
                <a:sym typeface="+mn-ea"/>
              </a:rPr>
              <a:t>Ωφ</a:t>
            </a:r>
            <a:endParaRPr lang="en-US" altLang="zh-CN" i="1">
              <a:latin typeface="Times New Roman" panose="02020603050405020304" pitchFamily="18" charset="0"/>
              <a:cs typeface="Times New Roman" panose="02020603050405020304" pitchFamily="18" charset="0"/>
            </a:endParaRPr>
          </a:p>
        </p:txBody>
      </p:sp>
      <p:sp>
        <p:nvSpPr>
          <p:cNvPr id="13" name="文本框 12"/>
          <p:cNvSpPr txBox="1"/>
          <p:nvPr>
            <p:custDataLst>
              <p:tags r:id="rId8"/>
            </p:custDataLst>
          </p:nvPr>
        </p:nvSpPr>
        <p:spPr>
          <a:xfrm>
            <a:off x="3201035" y="5828030"/>
            <a:ext cx="2558415" cy="368300"/>
          </a:xfrm>
          <a:prstGeom prst="rect">
            <a:avLst/>
          </a:prstGeom>
          <a:noFill/>
        </p:spPr>
        <p:txBody>
          <a:bodyPr wrap="square" rtlCol="0">
            <a:spAutoFit/>
          </a:bodyPr>
          <a:lstStyle/>
          <a:p>
            <a:r>
              <a:rPr lang="en-US" altLang="zh-CN" i="1">
                <a:latin typeface="Times New Roman" panose="02020603050405020304" pitchFamily="18" charset="0"/>
                <a:cs typeface="Times New Roman" panose="02020603050405020304" pitchFamily="18" charset="0"/>
              </a:rPr>
              <a:t>starting time of  subtask</a:t>
            </a:r>
          </a:p>
        </p:txBody>
      </p:sp>
      <p:cxnSp>
        <p:nvCxnSpPr>
          <p:cNvPr id="14" name="直接箭头连接符 13"/>
          <p:cNvCxnSpPr>
            <a:endCxn id="13" idx="0"/>
          </p:cNvCxnSpPr>
          <p:nvPr>
            <p:custDataLst>
              <p:tags r:id="rId9"/>
            </p:custDataLst>
          </p:nvPr>
        </p:nvCxnSpPr>
        <p:spPr>
          <a:xfrm flipH="1">
            <a:off x="4480560" y="5410200"/>
            <a:ext cx="967740" cy="417830"/>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
        <p:nvSpPr>
          <p:cNvPr id="15" name="文本框 14"/>
          <p:cNvSpPr txBox="1"/>
          <p:nvPr/>
        </p:nvSpPr>
        <p:spPr>
          <a:xfrm>
            <a:off x="7950200" y="4747260"/>
            <a:ext cx="4064000" cy="922020"/>
          </a:xfrm>
          <a:prstGeom prst="rect">
            <a:avLst/>
          </a:prstGeom>
          <a:noFill/>
        </p:spPr>
        <p:txBody>
          <a:bodyPr wrap="square" rtlCol="0">
            <a:spAutoFit/>
          </a:bodyPr>
          <a:lstStyle/>
          <a:p>
            <a:r>
              <a:rPr lang="en-US" altLang="zh-CN" b="1" i="1">
                <a:latin typeface="Times New Roman" panose="02020603050405020304" pitchFamily="18" charset="0"/>
                <a:cs typeface="Times New Roman" panose="02020603050405020304" pitchFamily="18" charset="0"/>
              </a:rPr>
              <a:t>Remark: </a:t>
            </a:r>
            <a:r>
              <a:rPr lang="en-US" altLang="zh-CN" i="1">
                <a:latin typeface="Times New Roman" panose="02020603050405020304" pitchFamily="18" charset="0"/>
                <a:cs typeface="Times New Roman" panose="02020603050405020304" pitchFamily="18" charset="0"/>
                <a:sym typeface="+mn-ea"/>
              </a:rPr>
              <a:t>A R-poset Pφ is called accepting if its language satisfies the original task specification.</a:t>
            </a:r>
            <a:r>
              <a:rPr lang="en-US" altLang="zh-CN" i="1"/>
              <a:t> </a:t>
            </a:r>
          </a:p>
        </p:txBody>
      </p:sp>
      <p:sp>
        <p:nvSpPr>
          <p:cNvPr id="16" name="文本框 15"/>
          <p:cNvSpPr txBox="1"/>
          <p:nvPr/>
        </p:nvSpPr>
        <p:spPr>
          <a:xfrm>
            <a:off x="8190865" y="6062345"/>
            <a:ext cx="3594735" cy="368300"/>
          </a:xfrm>
          <a:prstGeom prst="rect">
            <a:avLst/>
          </a:prstGeom>
          <a:noFill/>
        </p:spPr>
        <p:txBody>
          <a:bodyPr wrap="square" rtlCol="0">
            <a:spAutoFit/>
          </a:bodyPr>
          <a:lstStyle/>
          <a:p>
            <a:r>
              <a:rPr lang="en-US" altLang="zh-CN" b="1" i="1">
                <a:solidFill>
                  <a:srgbClr val="FF0000"/>
                </a:solidFill>
                <a:latin typeface="Times New Roman" panose="02020603050405020304" pitchFamily="18" charset="0"/>
                <a:cs typeface="Times New Roman" panose="02020603050405020304" pitchFamily="18" charset="0"/>
              </a:rPr>
              <a:t>focus on finding accepting R-poset</a:t>
            </a:r>
          </a:p>
        </p:txBody>
      </p:sp>
      <p:cxnSp>
        <p:nvCxnSpPr>
          <p:cNvPr id="17" name="直接箭头连接符 16"/>
          <p:cNvCxnSpPr/>
          <p:nvPr>
            <p:custDataLst>
              <p:tags r:id="rId10"/>
            </p:custDataLst>
          </p:nvPr>
        </p:nvCxnSpPr>
        <p:spPr>
          <a:xfrm>
            <a:off x="9982200" y="5643880"/>
            <a:ext cx="6350" cy="367665"/>
          </a:xfrm>
          <a:prstGeom prst="straightConnector1">
            <a:avLst/>
          </a:prstGeom>
          <a:ln>
            <a:solidFill>
              <a:srgbClr val="C0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dmOGExYmM1MmM5OWYxZDQ5YjI0MDZmYzA0YWQ0Mz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2006</Words>
  <Application>Microsoft Office PowerPoint</Application>
  <PresentationFormat>宽屏</PresentationFormat>
  <Paragraphs>229</Paragraphs>
  <Slides>24</Slides>
  <Notes>23</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24</vt:i4>
      </vt:variant>
    </vt:vector>
  </HeadingPairs>
  <TitlesOfParts>
    <vt:vector size="40" baseType="lpstr">
      <vt:lpstr>FZDaWeiTiS-R-GB</vt:lpstr>
      <vt:lpstr>Wingdings</vt:lpstr>
      <vt:lpstr>字魂105号-简雅黑</vt:lpstr>
      <vt:lpstr>宋体</vt:lpstr>
      <vt:lpstr>FZShengShiKaiShuS-EB-GB</vt:lpstr>
      <vt:lpstr>FZCuHeiSongS-B-GB</vt:lpstr>
      <vt:lpstr>等线</vt:lpstr>
      <vt:lpstr>楷体</vt:lpstr>
      <vt:lpstr>Times New Roman</vt:lpstr>
      <vt:lpstr>等线 Light</vt:lpstr>
      <vt:lpstr>思源黑体 CN Light</vt:lpstr>
      <vt:lpstr>黑体</vt:lpstr>
      <vt:lpstr>Arial</vt:lpstr>
      <vt:lpstr>Office 主题​​</vt:lpstr>
      <vt:lpstr>1_Office 主题​​</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北京大学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北大PPT模版（红色）</dc:title>
  <dc:creator>刘钊 城环20博</dc:creator>
  <cp:lastModifiedBy>ASUS</cp:lastModifiedBy>
  <cp:revision>234</cp:revision>
  <cp:lastPrinted>2022-02-28T11:05:00Z</cp:lastPrinted>
  <dcterms:created xsi:type="dcterms:W3CDTF">2020-08-05T06:35:00Z</dcterms:created>
  <dcterms:modified xsi:type="dcterms:W3CDTF">2023-10-28T13:01:14Z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4C17373953364B88A63CED989F3C78F5_13</vt:lpwstr>
  </property>
  <property fmtid="{D5CDD505-2E9C-101B-9397-08002B2CF9AE}" pid="3" name="KSOProductBuildVer">
    <vt:lpwstr>2052-12.1.0.15712</vt:lpwstr>
  </property>
</Properties>
</file>